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63" r:id="rId2"/>
    <p:sldId id="316" r:id="rId3"/>
    <p:sldId id="319" r:id="rId4"/>
    <p:sldId id="364" r:id="rId5"/>
    <p:sldId id="356" r:id="rId6"/>
    <p:sldId id="358" r:id="rId7"/>
    <p:sldId id="359" r:id="rId8"/>
    <p:sldId id="317" r:id="rId9"/>
    <p:sldId id="320" r:id="rId10"/>
    <p:sldId id="347" r:id="rId11"/>
    <p:sldId id="324" r:id="rId12"/>
    <p:sldId id="325" r:id="rId13"/>
    <p:sldId id="326" r:id="rId14"/>
    <p:sldId id="329" r:id="rId15"/>
    <p:sldId id="330" r:id="rId16"/>
    <p:sldId id="331" r:id="rId17"/>
    <p:sldId id="334" r:id="rId18"/>
    <p:sldId id="337" r:id="rId19"/>
    <p:sldId id="338" r:id="rId20"/>
    <p:sldId id="339" r:id="rId21"/>
    <p:sldId id="343" r:id="rId22"/>
    <p:sldId id="344" r:id="rId23"/>
    <p:sldId id="345" r:id="rId24"/>
    <p:sldId id="351" r:id="rId25"/>
    <p:sldId id="352" r:id="rId26"/>
    <p:sldId id="353" r:id="rId27"/>
    <p:sldId id="287" r:id="rId28"/>
    <p:sldId id="289" r:id="rId29"/>
    <p:sldId id="290" r:id="rId30"/>
    <p:sldId id="315" r:id="rId31"/>
    <p:sldId id="261" r:id="rId32"/>
    <p:sldId id="262" r:id="rId33"/>
    <p:sldId id="263" r:id="rId34"/>
    <p:sldId id="267" r:id="rId35"/>
    <p:sldId id="268" r:id="rId36"/>
    <p:sldId id="269" r:id="rId37"/>
    <p:sldId id="270" r:id="rId38"/>
    <p:sldId id="361" r:id="rId39"/>
    <p:sldId id="288" r:id="rId40"/>
    <p:sldId id="272" r:id="rId41"/>
    <p:sldId id="273" r:id="rId42"/>
    <p:sldId id="274" r:id="rId43"/>
    <p:sldId id="275" r:id="rId44"/>
    <p:sldId id="276" r:id="rId45"/>
    <p:sldId id="277" r:id="rId46"/>
    <p:sldId id="302" r:id="rId47"/>
    <p:sldId id="357" r:id="rId48"/>
    <p:sldId id="365" r:id="rId49"/>
    <p:sldId id="278" r:id="rId50"/>
    <p:sldId id="366" r:id="rId51"/>
    <p:sldId id="367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863" autoAdjust="0"/>
  </p:normalViewPr>
  <p:slideViewPr>
    <p:cSldViewPr>
      <p:cViewPr varScale="1">
        <p:scale>
          <a:sx n="71" d="100"/>
          <a:sy n="71" d="100"/>
        </p:scale>
        <p:origin x="145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B738D-D6D7-46B4-B92C-112DE45DBA17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91BEF-33A5-4CF6-A388-834CCC76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31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 &amp; mouse game</a:t>
            </a:r>
          </a:p>
          <a:p>
            <a:r>
              <a:rPr lang="en-US" dirty="0" smtClean="0"/>
              <a:t>Introduction: </a:t>
            </a:r>
            <a:r>
              <a:rPr lang="en-US" dirty="0" err="1" smtClean="0"/>
              <a:t>BruCON</a:t>
            </a:r>
            <a:r>
              <a:rPr lang="en-US" baseline="0" dirty="0" smtClean="0"/>
              <a:t> &amp; Black Hat USA – technical security, take questions at the end</a:t>
            </a:r>
            <a:endParaRPr lang="en-US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91BEF-33A5-4CF6-A388-834CCC76B1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46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83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replace with animation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Replace with a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Nviso</a:t>
            </a:r>
            <a:r>
              <a:rPr lang="en-US" dirty="0" smtClean="0"/>
              <a:t> website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91BEF-33A5-4CF6-A388-834CCC76B1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2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5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Anti-virus evasion</a:t>
            </a:r>
            <a:r>
              <a:rPr lang="en-US" baseline="0" dirty="0" smtClean="0"/>
              <a:t>: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easy: no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Possible: yes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Why? Investigate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Conclusion of anti-virus: Good layer, but take other measures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91BEF-33A5-4CF6-A388-834CCC76B11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14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Malware = huge problem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91BEF-33A5-4CF6-A388-834CCC76B1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00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Number</a:t>
            </a:r>
            <a:r>
              <a:rPr lang="en-US" baseline="0" dirty="0" smtClean="0"/>
              <a:t> of total malware samples x6 in 4 years (50.000 -&gt; 300.000)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91BEF-33A5-4CF6-A388-834CCC76B1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49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Number</a:t>
            </a:r>
            <a:r>
              <a:rPr lang="en-US" baseline="0" dirty="0" smtClean="0"/>
              <a:t> of new malware samples x6 in 4 years (20.000-&gt; 120.000).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en-US" baseline="0" dirty="0" smtClean="0">
                <a:sym typeface="Wingdings" panose="05000000000000000000" pitchFamily="2" charset="2"/>
              </a:rPr>
              <a:t>Many malware are variations of existing malware, since creating a brand new malware costs a lot more.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en-US" baseline="0" dirty="0" smtClean="0">
                <a:sym typeface="Wingdings" panose="05000000000000000000" pitchFamily="2" charset="2"/>
              </a:rPr>
              <a:t>Variation exists to evade anti-virus. Most prevalent method of varying is “packing”. 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91BEF-33A5-4CF6-A388-834CCC76B1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73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Hello world</a:t>
            </a:r>
            <a:r>
              <a:rPr lang="en-US" baseline="0" dirty="0" smtClean="0"/>
              <a:t> box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91BEF-33A5-4CF6-A388-834CCC76B1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95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Recap three detection techniques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91BEF-33A5-4CF6-A388-834CCC76B1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1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Purpose: detect</a:t>
            </a:r>
            <a:r>
              <a:rPr lang="en-US" baseline="0" dirty="0" smtClean="0"/>
              <a:t> packers et al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291BEF-33A5-4CF6-A388-834CCC76B11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89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144B-CC39-4040-A34D-1B0712BBEC4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83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28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1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22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68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1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6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9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5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6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8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DC55-DFDE-4921-99C5-E56E2A1879F5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9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EDC55-DFDE-4921-99C5-E56E2A1879F5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4F3BE-0BBD-46BD-BD23-E95845F5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387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neswinnen.ne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hyperlink" Target="http://yap0wnb.blogspot.fr/" TargetMode="Externa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One packer to rule them 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276600"/>
            <a:ext cx="8686800" cy="1752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Empirical identification, comparison and circumvention of current Antivirus detection techniques</a:t>
            </a:r>
            <a:endParaRPr lang="en-US" sz="2800" dirty="0"/>
          </a:p>
        </p:txBody>
      </p:sp>
      <p:sp>
        <p:nvSpPr>
          <p:cNvPr id="7" name="Subtitle 2"/>
          <p:cNvSpPr>
            <a:spLocks noGrp="1"/>
          </p:cNvSpPr>
          <p:nvPr/>
        </p:nvSpPr>
        <p:spPr>
          <a:xfrm>
            <a:off x="1752600" y="4876800"/>
            <a:ext cx="2286000" cy="597408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Arne Swinnen</a:t>
            </a:r>
            <a:br>
              <a:rPr kumimoji="0" lang="nl-B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nl-BE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ubtitle 2"/>
          <p:cNvSpPr>
            <a:spLocks noGrp="1"/>
          </p:cNvSpPr>
          <p:nvPr/>
        </p:nvSpPr>
        <p:spPr>
          <a:xfrm>
            <a:off x="5257800" y="4876800"/>
            <a:ext cx="2286000" cy="597408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Alaeddine Mesbahi</a:t>
            </a:r>
            <a:br>
              <a:rPr kumimoji="0" lang="nl-B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nl-BE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58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Static AntiVirus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23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38" b="7046"/>
          <a:stretch/>
        </p:blipFill>
        <p:spPr bwMode="auto">
          <a:xfrm>
            <a:off x="956073" y="139936"/>
            <a:ext cx="5486400" cy="616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71800" y="6297979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/>
              <a:t>Source: Corkami project</a:t>
            </a:r>
            <a:br>
              <a:rPr lang="nl-BE" sz="1200" dirty="0" smtClean="0"/>
            </a:b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650833" y="3309809"/>
            <a:ext cx="416720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89800" y="3127543"/>
            <a:ext cx="170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AddressOfEntryPoint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289800" y="3435320"/>
            <a:ext cx="187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Sections table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648134" y="3619074"/>
            <a:ext cx="416720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19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08" y="1143000"/>
            <a:ext cx="41295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07" y="2771367"/>
            <a:ext cx="4129563" cy="172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Isosceles Triangle 15"/>
          <p:cNvSpPr/>
          <p:nvPr/>
        </p:nvSpPr>
        <p:spPr>
          <a:xfrm rot="5400000">
            <a:off x="2253445" y="3460063"/>
            <a:ext cx="356085" cy="347040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360" y="3442294"/>
            <a:ext cx="217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Entry Point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614" y="4876800"/>
            <a:ext cx="13525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2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1: Extensible stub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/>
          </a:p>
          <a:p>
            <a:r>
              <a:rPr lang="en-US" dirty="0"/>
              <a:t>Architecture-specific code</a:t>
            </a:r>
          </a:p>
          <a:p>
            <a:r>
              <a:rPr lang="en-US" dirty="0"/>
              <a:t>Position-independent code</a:t>
            </a:r>
          </a:p>
          <a:p>
            <a:r>
              <a:rPr lang="en-US" dirty="0"/>
              <a:t>Self-dependency resolution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56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Solution</a:t>
            </a:r>
            <a:endParaRPr lang="en-US" dirty="0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404813" y="4277856"/>
            <a:ext cx="8229600" cy="511614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785813" y="1915656"/>
            <a:ext cx="5486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Reflective </a:t>
            </a:r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DLL injection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is a library injection technique in which the concept of reflective programming is employed to perform the loading of a library from memory into a host process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algn="just"/>
            <a:endParaRPr lang="nl-BE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Injection works from Windows NT4 up to and including Windows 8, running on </a:t>
            </a:r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x86, x64 and ARM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where applicable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nl-BE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://</a:t>
            </a:r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github.com/stephenfewer/ReflectiveDLLInjection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1833562"/>
            <a:ext cx="21621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47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6918960" y="950486"/>
            <a:ext cx="1828800" cy="1676400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C:\Users\AdminUser\Desktop\Screen Shot 2014-06-30 at 21.40.2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8" y="1369586"/>
            <a:ext cx="1275521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83568" y="2338903"/>
            <a:ext cx="1143000" cy="805137"/>
            <a:chOff x="228600" y="185463"/>
            <a:chExt cx="1143000" cy="8051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5463"/>
              <a:ext cx="728937" cy="7289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81000" y="528935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.h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8768" y="2153440"/>
            <a:ext cx="1143000" cy="766465"/>
            <a:chOff x="1676400" y="1752600"/>
            <a:chExt cx="1143000" cy="7664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752600"/>
              <a:ext cx="728936" cy="7289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28800" y="2057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Courier New" pitchFamily="49" charset="0"/>
                  <a:cs typeface="Courier New" pitchFamily="49" charset="0"/>
                </a:rPr>
                <a:t>.c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35968" y="2491303"/>
            <a:ext cx="1143000" cy="805137"/>
            <a:chOff x="228600" y="185463"/>
            <a:chExt cx="1143000" cy="8051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5463"/>
              <a:ext cx="728937" cy="72893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81000" y="528935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.h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1168" y="2305840"/>
            <a:ext cx="1143000" cy="766465"/>
            <a:chOff x="1676400" y="1752600"/>
            <a:chExt cx="1143000" cy="7664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752600"/>
              <a:ext cx="728936" cy="72893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828800" y="2057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Courier New" pitchFamily="49" charset="0"/>
                  <a:cs typeface="Courier New" pitchFamily="49" charset="0"/>
                </a:rPr>
                <a:t>.c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1168" y="3253303"/>
            <a:ext cx="1143000" cy="805137"/>
            <a:chOff x="228600" y="185463"/>
            <a:chExt cx="1143000" cy="80513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5463"/>
              <a:ext cx="728937" cy="72893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81000" y="528935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.h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6368" y="3067840"/>
            <a:ext cx="1143000" cy="766465"/>
            <a:chOff x="1676400" y="1752600"/>
            <a:chExt cx="1143000" cy="76646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752600"/>
              <a:ext cx="728936" cy="72893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828800" y="2057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Courier New" pitchFamily="49" charset="0"/>
                  <a:cs typeface="Courier New" pitchFamily="49" charset="0"/>
                </a:rPr>
                <a:t>.c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83568" y="3405703"/>
            <a:ext cx="1143000" cy="805137"/>
            <a:chOff x="228600" y="185463"/>
            <a:chExt cx="1143000" cy="80513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5463"/>
              <a:ext cx="728937" cy="72893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81000" y="528935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.h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8768" y="3220240"/>
            <a:ext cx="1143000" cy="766465"/>
            <a:chOff x="1676400" y="1752600"/>
            <a:chExt cx="1143000" cy="76646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752600"/>
              <a:ext cx="728936" cy="72893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828800" y="2057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Courier New" pitchFamily="49" charset="0"/>
                  <a:cs typeface="Courier New" pitchFamily="49" charset="0"/>
                </a:rPr>
                <a:t>.c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35968" y="2491303"/>
            <a:ext cx="1143000" cy="805137"/>
            <a:chOff x="228600" y="185463"/>
            <a:chExt cx="1143000" cy="80513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5463"/>
              <a:ext cx="728937" cy="72893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81000" y="528935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.h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09600" y="2305840"/>
            <a:ext cx="1143000" cy="766465"/>
            <a:chOff x="1676400" y="1752600"/>
            <a:chExt cx="1143000" cy="76646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752600"/>
              <a:ext cx="728936" cy="72893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828800" y="2057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Courier New" pitchFamily="49" charset="0"/>
                  <a:cs typeface="Courier New" pitchFamily="49" charset="0"/>
                </a:rPr>
                <a:t>.c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88368" y="2643703"/>
            <a:ext cx="1143000" cy="805137"/>
            <a:chOff x="228600" y="185463"/>
            <a:chExt cx="1143000" cy="80513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5463"/>
              <a:ext cx="728937" cy="7289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81000" y="528935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.h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83568" y="2458240"/>
            <a:ext cx="1143000" cy="766465"/>
            <a:chOff x="1676400" y="1752600"/>
            <a:chExt cx="1143000" cy="76646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752600"/>
              <a:ext cx="728936" cy="728936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828800" y="2057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chemeClr val="bg1"/>
                  </a:solidFill>
                  <a:latin typeface="Courier New" pitchFamily="49" charset="0"/>
                  <a:cs typeface="Courier New" pitchFamily="49" charset="0"/>
                </a:rPr>
                <a:t>.c</a:t>
              </a:r>
              <a:endParaRPr lang="en-US" sz="24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3568" y="3405703"/>
            <a:ext cx="1143000" cy="805137"/>
            <a:chOff x="228600" y="185463"/>
            <a:chExt cx="1143000" cy="80513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5463"/>
              <a:ext cx="728937" cy="728937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81000" y="528935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.h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78768" y="3220240"/>
            <a:ext cx="1143000" cy="766465"/>
            <a:chOff x="1676400" y="1752600"/>
            <a:chExt cx="1143000" cy="766465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752600"/>
              <a:ext cx="728936" cy="728936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828800" y="2057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latin typeface="Courier New" pitchFamily="49" charset="0"/>
                  <a:cs typeface="Courier New" pitchFamily="49" charset="0"/>
                </a:rPr>
                <a:t>.c</a:t>
              </a:r>
              <a:endParaRPr lang="en-US" sz="2400" b="1" dirty="0"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35968" y="3558103"/>
            <a:ext cx="1143000" cy="805137"/>
            <a:chOff x="228600" y="185463"/>
            <a:chExt cx="1143000" cy="805137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5463"/>
              <a:ext cx="728937" cy="728937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381000" y="528935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.h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31168" y="3372640"/>
            <a:ext cx="1143000" cy="766465"/>
            <a:chOff x="1676400" y="1752600"/>
            <a:chExt cx="1143000" cy="766465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752600"/>
              <a:ext cx="728936" cy="728936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828800" y="2057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chemeClr val="bg1"/>
                  </a:solidFill>
                  <a:latin typeface="Courier New" pitchFamily="49" charset="0"/>
                  <a:cs typeface="Courier New" pitchFamily="49" charset="0"/>
                </a:rPr>
                <a:t>.c</a:t>
              </a:r>
              <a:endParaRPr lang="en-US" sz="24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11" y="2072622"/>
            <a:ext cx="1440189" cy="144018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43359" y="2108071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x86</a:t>
            </a:r>
            <a:endParaRPr lang="en-US" sz="2400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512811"/>
            <a:ext cx="1440189" cy="144018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029200" y="354826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x64</a:t>
            </a:r>
            <a:endParaRPr lang="en-US" sz="2400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2078968" y="3405703"/>
            <a:ext cx="2721632" cy="22800"/>
          </a:xfrm>
          <a:prstGeom prst="straightConnector1">
            <a:avLst/>
          </a:prstGeom>
          <a:noFill/>
          <a:ln w="266700" cap="flat" cmpd="sng" algn="ctr">
            <a:solidFill>
              <a:srgbClr val="C0504D">
                <a:lumMod val="75000"/>
              </a:srgbClr>
            </a:solidFill>
            <a:prstDash val="solid"/>
            <a:miter lim="800000"/>
            <a:tailEnd type="arrow"/>
          </a:ln>
          <a:effectLst/>
        </p:spPr>
      </p:cxnSp>
      <p:sp>
        <p:nvSpPr>
          <p:cNvPr id="59" name="Rectangle 58"/>
          <p:cNvSpPr/>
          <p:nvPr/>
        </p:nvSpPr>
        <p:spPr>
          <a:xfrm>
            <a:off x="5146815" y="2456252"/>
            <a:ext cx="778321" cy="270121"/>
          </a:xfrm>
          <a:prstGeom prst="rect">
            <a:avLst/>
          </a:prstGeom>
          <a:solidFill>
            <a:sysClr val="window" lastClr="FFFFFF">
              <a:lumMod val="75000"/>
              <a:alpha val="84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146815" y="2755180"/>
            <a:ext cx="720585" cy="388860"/>
          </a:xfrm>
          <a:prstGeom prst="rect">
            <a:avLst/>
          </a:prstGeom>
          <a:solidFill>
            <a:srgbClr val="C0504D">
              <a:lumMod val="60000"/>
              <a:lumOff val="40000"/>
              <a:alpha val="8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623652" y="2413204"/>
            <a:ext cx="542088" cy="15774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Loader</a:t>
            </a: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623652" y="2676309"/>
            <a:ext cx="542088" cy="157742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3175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Stub</a:t>
            </a: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146815" y="3933977"/>
            <a:ext cx="778321" cy="270121"/>
          </a:xfrm>
          <a:prstGeom prst="rect">
            <a:avLst/>
          </a:prstGeom>
          <a:solidFill>
            <a:sysClr val="window" lastClr="FFFFFF">
              <a:lumMod val="75000"/>
              <a:alpha val="84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146815" y="4232905"/>
            <a:ext cx="720585" cy="388860"/>
          </a:xfrm>
          <a:prstGeom prst="rect">
            <a:avLst/>
          </a:prstGeom>
          <a:solidFill>
            <a:srgbClr val="C0504D">
              <a:lumMod val="60000"/>
              <a:lumOff val="40000"/>
              <a:alpha val="8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623652" y="3890929"/>
            <a:ext cx="542088" cy="15774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Loader</a:t>
            </a: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623652" y="4154034"/>
            <a:ext cx="542088" cy="157742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3175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Stub</a:t>
            </a: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91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1"/>
          <p:cNvSpPr txBox="1">
            <a:spLocks/>
          </p:cNvSpPr>
          <p:nvPr/>
        </p:nvSpPr>
        <p:spPr>
          <a:xfrm>
            <a:off x="447012" y="1571625"/>
            <a:ext cx="8229600" cy="3257550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nl-BE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200400"/>
            <a:ext cx="2209800" cy="2209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05934"/>
            <a:ext cx="1568400" cy="1568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1" y="3852335"/>
            <a:ext cx="1307999" cy="1307999"/>
          </a:xfrm>
          <a:prstGeom prst="rect">
            <a:avLst/>
          </a:prstGeom>
        </p:spPr>
      </p:pic>
      <p:sp>
        <p:nvSpPr>
          <p:cNvPr id="35" name="Isosceles Triangle 34"/>
          <p:cNvSpPr/>
          <p:nvPr/>
        </p:nvSpPr>
        <p:spPr>
          <a:xfrm rot="5400000">
            <a:off x="715235" y="2362402"/>
            <a:ext cx="356085" cy="347040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345210"/>
            <a:ext cx="1219200" cy="12192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807069" y="2215525"/>
            <a:ext cx="1509486" cy="259370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kern="0" dirty="0" err="1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Packing</a:t>
            </a:r>
            <a:r>
              <a:rPr lang="fr-FR" sz="1200" kern="0" dirty="0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fr-FR" sz="1200" kern="0" dirty="0" err="1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Engine</a:t>
            </a:r>
            <a:endParaRPr lang="en-US" sz="12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38" name="Curved Connector 37"/>
          <p:cNvCxnSpPr>
            <a:stCxn id="34" idx="3"/>
            <a:endCxn id="36" idx="1"/>
          </p:cNvCxnSpPr>
          <p:nvPr/>
        </p:nvCxnSpPr>
        <p:spPr>
          <a:xfrm flipV="1">
            <a:off x="2133600" y="2954810"/>
            <a:ext cx="1066800" cy="1551525"/>
          </a:xfrm>
          <a:prstGeom prst="curvedConnector3">
            <a:avLst/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Curved Connector 38"/>
          <p:cNvCxnSpPr>
            <a:stCxn id="33" idx="3"/>
            <a:endCxn id="36" idx="1"/>
          </p:cNvCxnSpPr>
          <p:nvPr/>
        </p:nvCxnSpPr>
        <p:spPr>
          <a:xfrm>
            <a:off x="2178000" y="2090134"/>
            <a:ext cx="1022400" cy="864676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40" name="Curved Connector 39"/>
          <p:cNvCxnSpPr>
            <a:stCxn id="36" idx="3"/>
          </p:cNvCxnSpPr>
          <p:nvPr/>
        </p:nvCxnSpPr>
        <p:spPr>
          <a:xfrm>
            <a:off x="4419600" y="2954810"/>
            <a:ext cx="1176335" cy="849701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41" name="Rectangle 40"/>
          <p:cNvSpPr/>
          <p:nvPr/>
        </p:nvSpPr>
        <p:spPr>
          <a:xfrm>
            <a:off x="1295400" y="1045534"/>
            <a:ext cx="1295400" cy="22098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9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kern="0" dirty="0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Initial Exe</a:t>
            </a:r>
            <a:endParaRPr lang="en-US" sz="12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95400" y="3560134"/>
            <a:ext cx="1295400" cy="22098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9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kern="0" dirty="0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Stub</a:t>
            </a:r>
            <a:endParaRPr lang="en-US" sz="12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104809" y="2954810"/>
            <a:ext cx="1295400" cy="22098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9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kern="0" dirty="0" err="1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Packed</a:t>
            </a:r>
            <a:r>
              <a:rPr lang="fr-FR" sz="1200" kern="0" dirty="0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 Exe</a:t>
            </a:r>
            <a:endParaRPr lang="en-US" sz="12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4" name="Isosceles Triangle 43"/>
          <p:cNvSpPr/>
          <p:nvPr/>
        </p:nvSpPr>
        <p:spPr>
          <a:xfrm rot="5400000">
            <a:off x="7737454" y="1121452"/>
            <a:ext cx="356085" cy="347040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74879" y="1121268"/>
            <a:ext cx="1886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 kern="0" dirty="0" smtClean="0">
                <a:solidFill>
                  <a:srgbClr val="9BBB59">
                    <a:lumMod val="50000"/>
                  </a:srgbClr>
                </a:solidFill>
                <a:latin typeface="Courier New" pitchFamily="49" charset="0"/>
                <a:cs typeface="Courier New" pitchFamily="49" charset="0"/>
              </a:rPr>
              <a:t>Entry Point</a:t>
            </a:r>
            <a:endParaRPr lang="en-US" b="1" kern="0" dirty="0">
              <a:solidFill>
                <a:srgbClr val="9BBB59">
                  <a:lumMod val="50000"/>
                </a:srgbClr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895795" y="3536820"/>
            <a:ext cx="1313609" cy="1373288"/>
            <a:chOff x="990600" y="1371020"/>
            <a:chExt cx="4648200" cy="464878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1371600"/>
              <a:ext cx="4648200" cy="4648200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1360714" y="1516743"/>
              <a:ext cx="2754086" cy="914400"/>
            </a:xfrm>
            <a:prstGeom prst="rect">
              <a:avLst/>
            </a:prstGeom>
            <a:solidFill>
              <a:sysClr val="window" lastClr="FFFFFF">
                <a:lumMod val="75000"/>
                <a:alpha val="84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360713" y="2528659"/>
              <a:ext cx="2754086" cy="2348140"/>
            </a:xfrm>
            <a:prstGeom prst="rect">
              <a:avLst/>
            </a:prstGeom>
            <a:solidFill>
              <a:srgbClr val="C0504D">
                <a:lumMod val="60000"/>
                <a:lumOff val="40000"/>
                <a:alpha val="84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048000" y="1371020"/>
              <a:ext cx="1918177" cy="533980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317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Loader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47999" y="2261670"/>
              <a:ext cx="1918177" cy="533980"/>
            </a:xfrm>
            <a:prstGeom prst="rect">
              <a:avLst/>
            </a:prstGeom>
            <a:solidFill>
              <a:srgbClr val="C0504D">
                <a:lumMod val="60000"/>
                <a:lumOff val="40000"/>
              </a:srgbClr>
            </a:solidFill>
            <a:ln w="3175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Stub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360713" y="5033951"/>
              <a:ext cx="2754086" cy="681047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047998" y="4800599"/>
              <a:ext cx="1918176" cy="397711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31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Conf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sp>
        <p:nvSpPr>
          <p:cNvPr id="54" name="Isosceles Triangle 53"/>
          <p:cNvSpPr/>
          <p:nvPr/>
        </p:nvSpPr>
        <p:spPr>
          <a:xfrm rot="5400000">
            <a:off x="5940410" y="3541344"/>
            <a:ext cx="356085" cy="347040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35107" y="4141387"/>
            <a:ext cx="778321" cy="270121"/>
          </a:xfrm>
          <a:prstGeom prst="rect">
            <a:avLst/>
          </a:prstGeom>
          <a:solidFill>
            <a:sysClr val="window" lastClr="FFFFFF">
              <a:lumMod val="75000"/>
              <a:alpha val="84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35107" y="4440315"/>
            <a:ext cx="720585" cy="388860"/>
          </a:xfrm>
          <a:prstGeom prst="rect">
            <a:avLst/>
          </a:prstGeom>
          <a:solidFill>
            <a:srgbClr val="C0504D">
              <a:lumMod val="60000"/>
              <a:lumOff val="40000"/>
              <a:alpha val="8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411944" y="4098339"/>
            <a:ext cx="542088" cy="15774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317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700" kern="0" dirty="0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Loader</a:t>
            </a:r>
            <a:endParaRPr lang="en-US" sz="7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411944" y="4361444"/>
            <a:ext cx="542088" cy="157742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3175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700" kern="0" dirty="0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Stub</a:t>
            </a:r>
            <a:endParaRPr lang="en-US" sz="7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23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Challenge 2: Stub injection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/>
          </a:p>
          <a:p>
            <a:r>
              <a:rPr lang="nl-BE" dirty="0"/>
              <a:t>Hijack is easy: edit AddressOfEntryPoint</a:t>
            </a:r>
          </a:p>
          <a:p>
            <a:r>
              <a:rPr lang="nl-BE" dirty="0"/>
              <a:t>But </a:t>
            </a:r>
            <a:r>
              <a:rPr lang="nl-BE" dirty="0" smtClean="0"/>
              <a:t>how to </a:t>
            </a:r>
            <a:r>
              <a:rPr lang="nl-BE" dirty="0"/>
              <a:t>inject the </a:t>
            </a:r>
            <a:r>
              <a:rPr lang="nl-BE" dirty="0" smtClean="0"/>
              <a:t>stub stealthy?</a:t>
            </a:r>
            <a:endParaRPr lang="nl-BE" dirty="0"/>
          </a:p>
          <a:p>
            <a:pPr lvl="1"/>
            <a:r>
              <a:rPr lang="nl-BE" dirty="0"/>
              <a:t>Code section can’t be extended easily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84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46"/>
          <a:stretch/>
        </p:blipFill>
        <p:spPr bwMode="auto">
          <a:xfrm>
            <a:off x="2708017" y="1643721"/>
            <a:ext cx="3692783" cy="429987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Inline</a:t>
            </a:r>
            <a:endParaRPr lang="en-US" dirty="0"/>
          </a:p>
        </p:txBody>
      </p:sp>
      <p:sp>
        <p:nvSpPr>
          <p:cNvPr id="14" name="Isosceles Triangle 13"/>
          <p:cNvSpPr/>
          <p:nvPr/>
        </p:nvSpPr>
        <p:spPr>
          <a:xfrm rot="5400000">
            <a:off x="2203179" y="2352483"/>
            <a:ext cx="521344" cy="508101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rot="16200000">
            <a:off x="6267077" y="5107738"/>
            <a:ext cx="521344" cy="508101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34747" y="2057400"/>
            <a:ext cx="1175161" cy="30437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84145" y="1828800"/>
            <a:ext cx="1175161" cy="32003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6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Inline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53413" y="2382485"/>
            <a:ext cx="3313747" cy="168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25.png"/>
          <p:cNvPicPr/>
          <p:nvPr/>
        </p:nvPicPr>
        <p:blipFill rotWithShape="1">
          <a:blip r:embed="rId3"/>
          <a:srcRect l="1522"/>
          <a:stretch/>
        </p:blipFill>
        <p:spPr>
          <a:xfrm>
            <a:off x="5118735" y="2353910"/>
            <a:ext cx="3451860" cy="1855176"/>
          </a:xfrm>
          <a:prstGeom prst="rect">
            <a:avLst/>
          </a:prstGeom>
          <a:ln/>
        </p:spPr>
      </p:pic>
      <p:sp>
        <p:nvSpPr>
          <p:cNvPr id="7" name="Notched Right Arrow 6"/>
          <p:cNvSpPr/>
          <p:nvPr/>
        </p:nvSpPr>
        <p:spPr>
          <a:xfrm>
            <a:off x="4067175" y="3104480"/>
            <a:ext cx="899160" cy="457200"/>
          </a:xfrm>
          <a:prstGeom prst="notched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363391"/>
            <a:ext cx="3562350" cy="127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sosceles Triangle 8"/>
          <p:cNvSpPr/>
          <p:nvPr/>
        </p:nvSpPr>
        <p:spPr>
          <a:xfrm rot="5400000">
            <a:off x="301850" y="3019329"/>
            <a:ext cx="356085" cy="347040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Isosceles Triangle 9"/>
          <p:cNvSpPr/>
          <p:nvPr/>
        </p:nvSpPr>
        <p:spPr>
          <a:xfrm rot="16200000">
            <a:off x="8566073" y="3894551"/>
            <a:ext cx="356085" cy="347040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18735" y="3982391"/>
            <a:ext cx="3451860" cy="226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1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Introduction</a:t>
            </a:r>
          </a:p>
          <a:p>
            <a:endParaRPr lang="en-US" dirty="0" smtClean="0"/>
          </a:p>
          <a:p>
            <a:r>
              <a:rPr lang="en-US" dirty="0" smtClean="0"/>
              <a:t>Packing 101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smtClean="0"/>
              <a:t>antivirus detection</a:t>
            </a:r>
          </a:p>
          <a:p>
            <a:endParaRPr lang="en-US" dirty="0"/>
          </a:p>
          <a:p>
            <a:r>
              <a:rPr lang="en-US" dirty="0"/>
              <a:t>Code emulation </a:t>
            </a:r>
            <a:r>
              <a:rPr lang="en-US" dirty="0" smtClean="0"/>
              <a:t>detection</a:t>
            </a:r>
          </a:p>
          <a:p>
            <a:endParaRPr lang="en-US" dirty="0"/>
          </a:p>
          <a:p>
            <a:r>
              <a:rPr lang="en-US" dirty="0"/>
              <a:t>Dynamic </a:t>
            </a:r>
            <a:r>
              <a:rPr lang="en-US" dirty="0" smtClean="0"/>
              <a:t>antivirus detection</a:t>
            </a:r>
          </a:p>
          <a:p>
            <a:endParaRPr lang="en-US" dirty="0"/>
          </a:p>
          <a:p>
            <a:r>
              <a:rPr lang="en-US" dirty="0" smtClean="0"/>
              <a:t>Conclusion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97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Inline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" y="2051050"/>
            <a:ext cx="8145463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1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371600"/>
            <a:ext cx="516255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Resource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 rot="5400000">
            <a:off x="1558632" y="2489148"/>
            <a:ext cx="356085" cy="508101"/>
          </a:xfrm>
          <a:prstGeom prst="triangle">
            <a:avLst/>
          </a:prstGeom>
          <a:solidFill>
            <a:srgbClr val="9BBB59">
              <a:lumMod val="50000"/>
            </a:srgbClr>
          </a:solidFill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Isosceles Triangle 10"/>
          <p:cNvSpPr/>
          <p:nvPr/>
        </p:nvSpPr>
        <p:spPr>
          <a:xfrm rot="16200000">
            <a:off x="7140433" y="2107905"/>
            <a:ext cx="356085" cy="508101"/>
          </a:xfrm>
          <a:prstGeom prst="triangl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0725" y="2361955"/>
            <a:ext cx="1133475" cy="27434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76625" y="2374410"/>
            <a:ext cx="1133475" cy="274344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10726" y="1517073"/>
            <a:ext cx="1246823" cy="145472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48826" y="3060210"/>
            <a:ext cx="1133475" cy="27434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98026" y="2984499"/>
            <a:ext cx="1259523" cy="350761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8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Resource</a:t>
            </a:r>
            <a:endParaRPr lang="en-US" dirty="0"/>
          </a:p>
        </p:txBody>
      </p:sp>
      <p:pic>
        <p:nvPicPr>
          <p:cNvPr id="4" name="image23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410200" y="2810509"/>
            <a:ext cx="2895600" cy="1609091"/>
          </a:xfrm>
          <a:prstGeom prst="rect">
            <a:avLst/>
          </a:prstGeom>
          <a:ln/>
        </p:spPr>
      </p:pic>
      <p:pic>
        <p:nvPicPr>
          <p:cNvPr id="5" name="image2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52450" y="2810509"/>
            <a:ext cx="3352800" cy="1609090"/>
          </a:xfrm>
          <a:prstGeom prst="rect">
            <a:avLst/>
          </a:prstGeom>
          <a:ln/>
        </p:spPr>
      </p:pic>
      <p:sp>
        <p:nvSpPr>
          <p:cNvPr id="6" name="Notched Right Arrow 5"/>
          <p:cNvSpPr/>
          <p:nvPr/>
        </p:nvSpPr>
        <p:spPr>
          <a:xfrm>
            <a:off x="4191000" y="3386454"/>
            <a:ext cx="899160" cy="457200"/>
          </a:xfrm>
          <a:prstGeom prst="notched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2810509"/>
            <a:ext cx="914400" cy="23749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Process 7"/>
          <p:cNvSpPr/>
          <p:nvPr/>
        </p:nvSpPr>
        <p:spPr>
          <a:xfrm>
            <a:off x="5972175" y="4191000"/>
            <a:ext cx="2362200" cy="228600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90624" y="4201159"/>
            <a:ext cx="2714625" cy="21844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4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Resource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43" y="1761681"/>
            <a:ext cx="8061912" cy="333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10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6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1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Code emulation detection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3492"/>
            <a:ext cx="4933767" cy="366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19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Code emulation AntiVirus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66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4419600" y="279400"/>
            <a:ext cx="3994019" cy="5537869"/>
            <a:chOff x="4953000" y="209550"/>
            <a:chExt cx="3460617" cy="4153402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5486400" y="438150"/>
              <a:ext cx="2590800" cy="3505200"/>
            </a:xfrm>
            <a:prstGeom prst="roundRect">
              <a:avLst>
                <a:gd name="adj" fmla="val 5638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Organigramme : Opération manuelle 4"/>
            <p:cNvSpPr/>
            <p:nvPr/>
          </p:nvSpPr>
          <p:spPr>
            <a:xfrm rot="19589026">
              <a:off x="6773530" y="3396200"/>
              <a:ext cx="1640087" cy="956887"/>
            </a:xfrm>
            <a:prstGeom prst="flowChartManualOperation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379" y="209550"/>
              <a:ext cx="762000" cy="76200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2984845"/>
              <a:ext cx="1497942" cy="1378107"/>
            </a:xfrm>
            <a:prstGeom prst="rect">
              <a:avLst/>
            </a:prstGeom>
          </p:spPr>
        </p:pic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749801"/>
            <a:ext cx="1179579" cy="1572772"/>
          </a:xfrm>
          <a:prstGeom prst="rect">
            <a:avLst/>
          </a:prstGeom>
        </p:spPr>
      </p:pic>
      <p:sp>
        <p:nvSpPr>
          <p:cNvPr id="10" name="Rectangle à coins arrondis 10"/>
          <p:cNvSpPr/>
          <p:nvPr/>
        </p:nvSpPr>
        <p:spPr>
          <a:xfrm>
            <a:off x="4814855" y="177800"/>
            <a:ext cx="2746474" cy="406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Emulator</a:t>
            </a:r>
            <a:endParaRPr lang="fr-FR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1" name="Groupe 8"/>
          <p:cNvGrpSpPr/>
          <p:nvPr/>
        </p:nvGrpSpPr>
        <p:grpSpPr>
          <a:xfrm>
            <a:off x="1616274" y="2413000"/>
            <a:ext cx="1176188" cy="1386811"/>
            <a:chOff x="2386013" y="3874643"/>
            <a:chExt cx="1176188" cy="1040108"/>
          </a:xfrm>
        </p:grpSpPr>
        <p:pic>
          <p:nvPicPr>
            <p:cNvPr id="12" name="Imag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6013" y="3874643"/>
              <a:ext cx="908149" cy="925956"/>
            </a:xfrm>
            <a:prstGeom prst="rect">
              <a:avLst/>
            </a:prstGeom>
          </p:spPr>
        </p:pic>
        <p:pic>
          <p:nvPicPr>
            <p:cNvPr id="13" name="Imag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4324350"/>
              <a:ext cx="590401" cy="590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1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49236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8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4419600" y="279400"/>
            <a:ext cx="3994019" cy="5537869"/>
            <a:chOff x="4953000" y="209550"/>
            <a:chExt cx="3460617" cy="4153402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5486400" y="438150"/>
              <a:ext cx="2590800" cy="3505200"/>
            </a:xfrm>
            <a:prstGeom prst="roundRect">
              <a:avLst>
                <a:gd name="adj" fmla="val 5638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Organigramme : Opération manuelle 4"/>
            <p:cNvSpPr/>
            <p:nvPr/>
          </p:nvSpPr>
          <p:spPr>
            <a:xfrm rot="19589026">
              <a:off x="6773530" y="3396200"/>
              <a:ext cx="1640087" cy="956887"/>
            </a:xfrm>
            <a:prstGeom prst="flowChartManualOperation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379" y="209550"/>
              <a:ext cx="762000" cy="76200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2984845"/>
              <a:ext cx="1497942" cy="1378107"/>
            </a:xfrm>
            <a:prstGeom prst="rect">
              <a:avLst/>
            </a:prstGeom>
          </p:spPr>
        </p:pic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749801"/>
            <a:ext cx="1179579" cy="1572772"/>
          </a:xfrm>
          <a:prstGeom prst="rect">
            <a:avLst/>
          </a:prstGeom>
        </p:spPr>
      </p:pic>
      <p:sp>
        <p:nvSpPr>
          <p:cNvPr id="10" name="Rectangle à coins arrondis 10"/>
          <p:cNvSpPr/>
          <p:nvPr/>
        </p:nvSpPr>
        <p:spPr>
          <a:xfrm>
            <a:off x="4814855" y="177800"/>
            <a:ext cx="2746474" cy="406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Emulator</a:t>
            </a:r>
            <a:endParaRPr lang="fr-FR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" y="0"/>
            <a:ext cx="3048000" cy="6858000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3"/>
          <p:cNvGrpSpPr/>
          <p:nvPr/>
        </p:nvGrpSpPr>
        <p:grpSpPr>
          <a:xfrm>
            <a:off x="609600" y="795408"/>
            <a:ext cx="3048000" cy="3243193"/>
            <a:chOff x="838200" y="596555"/>
            <a:chExt cx="2819400" cy="2432395"/>
          </a:xfrm>
        </p:grpSpPr>
        <p:pic>
          <p:nvPicPr>
            <p:cNvPr id="16" name="Imag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2074883"/>
              <a:ext cx="908149" cy="925956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838200" y="596555"/>
              <a:ext cx="2819400" cy="2432395"/>
            </a:xfrm>
            <a:prstGeom prst="rect">
              <a:avLst/>
            </a:prstGeom>
            <a:solidFill>
              <a:srgbClr val="92D05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Rectangle à coins arrondis 14"/>
          <p:cNvSpPr/>
          <p:nvPr/>
        </p:nvSpPr>
        <p:spPr>
          <a:xfrm>
            <a:off x="838200" y="139700"/>
            <a:ext cx="2746474" cy="406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fr-FR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mulated</a:t>
            </a:r>
            <a:r>
              <a:rPr lang="fr-FR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b="1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fr-FR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emory</a:t>
            </a:r>
            <a:endParaRPr lang="fr-FR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7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Who</a:t>
            </a:r>
            <a:r>
              <a:rPr lang="nl-BE" dirty="0" smtClean="0"/>
              <a:t> </a:t>
            </a:r>
            <a:r>
              <a:rPr lang="nl-BE" dirty="0" err="1" smtClean="0"/>
              <a:t>am</a:t>
            </a:r>
            <a:r>
              <a:rPr lang="nl-BE" dirty="0" smtClean="0"/>
              <a:t> I</a:t>
            </a:r>
            <a:endParaRPr lang="en-US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752600" y="1981200"/>
            <a:ext cx="5638800" cy="1581150"/>
          </a:xfrm>
          <a:prstGeom prst="snip1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Arne Swinnen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Security Consultant based in Belgium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@arneswinnen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  <a:hlinkClick r:id="rId3"/>
              </a:rPr>
              <a:t>https://</a:t>
            </a:r>
            <a:r>
              <a:rPr kumimoji="0" lang="nl-BE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  <a:hlinkClick r:id="rId3"/>
              </a:rPr>
              <a:t>www.arneswinnen.net</a:t>
            </a:r>
            <a:endParaRPr kumimoji="0" lang="nl-BE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8" descr="http://www.nviso.be/gfx/logos/nviso_logo_RGB_base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39284"/>
            <a:ext cx="1397833" cy="65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5000" y="2789704"/>
            <a:ext cx="155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http://www.nviso.be</a:t>
            </a:r>
            <a:endParaRPr lang="nl-BE" sz="1200" dirty="0">
              <a:solidFill>
                <a:schemeClr val="bg1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752600" y="3905249"/>
            <a:ext cx="5638800" cy="1504951"/>
          </a:xfrm>
          <a:prstGeom prst="snip1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Alaeddine Mesbahi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Security Consultant based in France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@3asm_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  <a:hlinkClick r:id="rId5"/>
              </a:rPr>
              <a:t>http://yap0wnb.blogspot.fr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http://www.automatiseringgids.nl/binaries/content/gallery/ag/redactie-oud/organisaties-logo-s/v/verizon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" t="12669" r="10125" b="16453"/>
          <a:stretch/>
        </p:blipFill>
        <p:spPr bwMode="auto">
          <a:xfrm>
            <a:off x="5791200" y="4073980"/>
            <a:ext cx="1237593" cy="65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32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Method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for accelerating hardware emulator used for malware detection and analysis</a:t>
            </a:r>
            <a:br>
              <a:rPr lang="en-US" dirty="0">
                <a:latin typeface="Courier New" pitchFamily="49" charset="0"/>
                <a:cs typeface="Courier New" pitchFamily="49" charset="0"/>
              </a:rPr>
            </a:br>
            <a:r>
              <a:rPr lang="en-US" b="1" dirty="0">
                <a:latin typeface="Courier New" pitchFamily="49" charset="0"/>
                <a:cs typeface="Courier New" pitchFamily="49" charset="0"/>
              </a:rPr>
              <a:t>EP 2237186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B1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System and method for countering detection of emulation by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malware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EP 2713302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A1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Detecting malicious software by analyzing patterns of system calls generated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during emulation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dirty="0">
                <a:latin typeface="Courier New" pitchFamily="49" charset="0"/>
                <a:cs typeface="Courier New" pitchFamily="49" charset="0"/>
              </a:rPr>
            </a:br>
            <a:r>
              <a:rPr lang="en-US" b="1" dirty="0">
                <a:latin typeface="Courier New" pitchFamily="49" charset="0"/>
                <a:cs typeface="Courier New" pitchFamily="49" charset="0"/>
              </a:rPr>
              <a:t>US 6775780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B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System and method for improving the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efficiency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of application emulation acceleration</a:t>
            </a:r>
            <a:br>
              <a:rPr lang="en-US" dirty="0">
                <a:latin typeface="Courier New" pitchFamily="49" charset="0"/>
                <a:cs typeface="Courier New" pitchFamily="49" charset="0"/>
              </a:rPr>
            </a:br>
            <a:r>
              <a:rPr lang="en-US" b="1" dirty="0">
                <a:latin typeface="Courier New" pitchFamily="49" charset="0"/>
                <a:cs typeface="Courier New" pitchFamily="49" charset="0"/>
              </a:rPr>
              <a:t>EP 2750037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A1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System and method for detecting malware targeting the boot process of a computer using boot process emulation</a:t>
            </a:r>
            <a:br>
              <a:rPr lang="en-US" dirty="0">
                <a:latin typeface="Courier New" pitchFamily="49" charset="0"/>
                <a:cs typeface="Courier New" pitchFamily="49" charset="0"/>
              </a:rPr>
            </a:br>
            <a:r>
              <a:rPr lang="en-US" b="1" dirty="0">
                <a:latin typeface="Courier New" pitchFamily="49" charset="0"/>
                <a:cs typeface="Courier New" pitchFamily="49" charset="0"/>
              </a:rPr>
              <a:t>US 8365297 B1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…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42" b="92017" l="2804" r="98598">
                        <a14:foregroundMark x1="7126" y1="49160" x2="7126" y2="49160"/>
                        <a14:foregroundMark x1="11098" y1="53361" x2="11098" y2="53361"/>
                        <a14:foregroundMark x1="21145" y1="60504" x2="21145" y2="60504"/>
                        <a14:foregroundMark x1="28972" y1="24370" x2="28972" y2="24370"/>
                        <a14:foregroundMark x1="35864" y1="43277" x2="35864" y2="43277"/>
                        <a14:foregroundMark x1="39836" y1="39076" x2="39836" y2="39076"/>
                        <a14:foregroundMark x1="45327" y1="32773" x2="45327" y2="32773"/>
                        <a14:foregroundMark x1="45561" y1="48319" x2="45561" y2="48319"/>
                        <a14:foregroundMark x1="45794" y1="64706" x2="45794" y2="64706"/>
                        <a14:foregroundMark x1="51285" y1="45798" x2="51285" y2="45798"/>
                        <a14:foregroundMark x1="55607" y1="38235" x2="55607" y2="38235"/>
                        <a14:foregroundMark x1="61332" y1="35294" x2="61332" y2="35294"/>
                        <a14:foregroundMark x1="66822" y1="44118" x2="66822" y2="44118"/>
                        <a14:foregroundMark x1="70327" y1="48319" x2="70327" y2="48319"/>
                        <a14:foregroundMark x1="79322" y1="39076" x2="79322" y2="39076"/>
                        <a14:foregroundMark x1="81308" y1="65546" x2="81308" y2="65546"/>
                        <a14:foregroundMark x1="93458" y1="66387" x2="93458" y2="66387"/>
                        <a14:foregroundMark x1="92407" y1="48319" x2="92407" y2="48319"/>
                        <a14:foregroundMark x1="94860" y1="50000" x2="94860" y2="50000"/>
                        <a14:foregroundMark x1="92874" y1="30252" x2="92874" y2="30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2401"/>
            <a:ext cx="4419600" cy="122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6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04800" y="1468835"/>
            <a:ext cx="7848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Time</a:t>
            </a:r>
            <a:r>
              <a:rPr lang="en-GB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delaying &amp; Anomaly Detection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Filesystem</a:t>
            </a:r>
            <a:r>
              <a:rPr lang="en-GB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Interaction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Network</a:t>
            </a:r>
            <a:r>
              <a:rPr lang="en-GB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Interaction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Dynamic </a:t>
            </a:r>
            <a:r>
              <a:rPr lang="en-GB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Binary Instrumentation</a:t>
            </a:r>
            <a:endParaRPr lang="en-GB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9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0" y="1498599"/>
            <a:ext cx="8686800" cy="2844801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BOOL time1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(){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//simply sleeps for a long time to delay payload decryption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Sleep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D8FA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100000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FALSE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}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1100" b="1" dirty="0">
              <a:solidFill>
                <a:prstClr val="white"/>
              </a:solidFill>
              <a:latin typeface="Courier New" pitchFamily="49" charset="0"/>
              <a:ea typeface="Calibri"/>
              <a:cs typeface="Courier New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559049"/>
            <a:ext cx="9144000" cy="33654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52400" y="457200"/>
            <a:ext cx="32004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Time 1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4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0" y="1447800"/>
            <a:ext cx="8686800" cy="4927601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BOOL time2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{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DWORD tc1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tc2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tc1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GetTickCount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Sleep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D8FA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1000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tc2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GetTickCount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tc2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tc2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-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tc1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//</a:t>
            </a:r>
            <a:r>
              <a:rPr lang="en-US" sz="2000" b="1" dirty="0" err="1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DebugBreak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();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if(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tc2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&gt;=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D8FA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1000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{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FALSE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}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TRUE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}</a:t>
            </a:r>
            <a:endParaRPr lang="en-US" sz="2000" b="1" dirty="0">
              <a:solidFill>
                <a:prstClr val="white"/>
              </a:solidFill>
              <a:latin typeface="Courier New" pitchFamily="49" charset="0"/>
              <a:ea typeface="Times New Roman"/>
              <a:cs typeface="Courier New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159000"/>
            <a:ext cx="9144000" cy="4064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0" y="2870200"/>
            <a:ext cx="9144000" cy="4064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52400" y="457200"/>
            <a:ext cx="32004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Time 2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4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5400" y="1929348"/>
            <a:ext cx="85729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...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// Setup our socket address structure </a:t>
            </a:r>
          </a:p>
          <a:p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SockAddr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sin_port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htons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D8FA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445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SockAddr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sin_family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AF_INET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SockAddr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sin_addr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inet_addr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61CE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"127.0.0.1"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);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// Attempt to connect to server</a:t>
            </a:r>
          </a:p>
          <a:p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if(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connect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Socket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,(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SOCKADDR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*)(&amp;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SockAddr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),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sizeof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SockAddr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))!=</a:t>
            </a:r>
            <a:r>
              <a:rPr lang="en-US" sz="2000" b="1" dirty="0">
                <a:solidFill>
                  <a:srgbClr val="D8FA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{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WSACleanup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TRUE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 smtClean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}</a:t>
            </a:r>
          </a:p>
          <a:p>
            <a:endParaRPr lang="nl-BE" sz="2000" b="1" dirty="0">
              <a:solidFill>
                <a:srgbClr val="FBDE2D"/>
              </a:solidFill>
              <a:highlight>
                <a:srgbClr val="0C1021"/>
              </a:highlight>
              <a:latin typeface="Courier New" pitchFamily="49" charset="0"/>
              <a:ea typeface="Calibri"/>
              <a:cs typeface="Courier New" pitchFamily="49" charset="0"/>
            </a:endParaRPr>
          </a:p>
          <a:p>
            <a:r>
              <a:rPr lang="nl-BE" sz="2000" b="1" dirty="0" smtClean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ea typeface="Calibri"/>
                <a:cs typeface="Courier New" pitchFamily="49" charset="0"/>
              </a:rPr>
              <a:t>						</a:t>
            </a:r>
            <a:r>
              <a:rPr lang="en-US" sz="2000" b="1" dirty="0" smtClean="0">
                <a:solidFill>
                  <a:prstClr val="white"/>
                </a:solidFill>
                <a:latin typeface="Courier New"/>
                <a:ea typeface="Calibri"/>
                <a:cs typeface="Arial"/>
              </a:rPr>
              <a:t>Credits</a:t>
            </a:r>
            <a:r>
              <a:rPr lang="en-US" sz="2000" b="1" dirty="0">
                <a:solidFill>
                  <a:prstClr val="white"/>
                </a:solidFill>
                <a:latin typeface="Courier New"/>
                <a:ea typeface="Calibri"/>
                <a:cs typeface="Arial"/>
              </a:rPr>
              <a:t>: </a:t>
            </a:r>
            <a:r>
              <a:rPr lang="en-US" sz="2000" b="1" dirty="0" smtClean="0">
                <a:solidFill>
                  <a:prstClr val="white"/>
                </a:solidFill>
                <a:latin typeface="Courier New"/>
                <a:ea typeface="Calibri"/>
                <a:cs typeface="Arial"/>
              </a:rPr>
              <a:t>@</a:t>
            </a:r>
            <a:r>
              <a:rPr lang="en-US" sz="2000" b="1" dirty="0" err="1" smtClean="0">
                <a:solidFill>
                  <a:prstClr val="white"/>
                </a:solidFill>
                <a:latin typeface="Courier New"/>
                <a:ea typeface="Calibri"/>
                <a:cs typeface="Arial"/>
              </a:rPr>
              <a:t>FunOverIP</a:t>
            </a:r>
            <a:endParaRPr lang="en-US" sz="2000" dirty="0">
              <a:solidFill>
                <a:prstClr val="white"/>
              </a:solidFill>
              <a:ea typeface="Calibri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00" y="2584588"/>
            <a:ext cx="9144000" cy="12192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52400" y="457200"/>
            <a:ext cx="32004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Network 1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6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0" y="1204383"/>
            <a:ext cx="9144000" cy="6339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...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for(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D8FA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&lt;(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sizeof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realDLL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)/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sizeof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(*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realDLL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++)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{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//</a:t>
            </a:r>
            <a:r>
              <a:rPr lang="en-US" sz="2000" b="1" dirty="0" err="1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printf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("%s\n", </a:t>
            </a:r>
            <a:r>
              <a:rPr lang="en-US" sz="2000" b="1" dirty="0" err="1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realDLL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b="1" dirty="0" err="1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]);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hInstLib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LoadLibraryA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realDLL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]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if(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hInstLib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NULL)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TRUE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FreeLibrary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hInstLib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}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 </a:t>
            </a:r>
          </a:p>
          <a:p>
            <a:pPr marL="0" indent="0">
              <a:buNone/>
            </a:pPr>
            <a:r>
              <a:rPr lang="da-DK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for(int</a:t>
            </a:r>
            <a:r>
              <a:rPr lang="da-DK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i</a:t>
            </a:r>
            <a:r>
              <a:rPr lang="da-DK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da-DK" sz="2000" b="1" dirty="0">
                <a:solidFill>
                  <a:srgbClr val="D8FA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0</a:t>
            </a:r>
            <a:r>
              <a:rPr lang="da-DK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da-DK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i</a:t>
            </a:r>
            <a:r>
              <a:rPr lang="da-DK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&lt;(sizeof(</a:t>
            </a:r>
            <a:r>
              <a:rPr lang="da-DK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falseDLL</a:t>
            </a:r>
            <a:r>
              <a:rPr lang="da-DK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)/sizeof(*</a:t>
            </a:r>
            <a:r>
              <a:rPr lang="da-DK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falseDLL</a:t>
            </a:r>
            <a:r>
              <a:rPr lang="da-DK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));</a:t>
            </a:r>
            <a:r>
              <a:rPr lang="da-DK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i</a:t>
            </a:r>
            <a:r>
              <a:rPr lang="da-DK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++)</a:t>
            </a:r>
            <a:r>
              <a:rPr lang="da-DK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da-DK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{</a:t>
            </a:r>
            <a:r>
              <a:rPr lang="da-DK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//</a:t>
            </a:r>
            <a:r>
              <a:rPr lang="en-US" sz="2000" b="1" dirty="0" err="1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printf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("%s\n", </a:t>
            </a:r>
            <a:r>
              <a:rPr lang="en-US" sz="2000" b="1" dirty="0" err="1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falseDLL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b="1" dirty="0" err="1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solidFill>
                  <a:srgbClr val="AEAEAE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]);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hInstLib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LoadLibraryA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falseDLL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]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if(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hInstLib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!=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NULL)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TRUE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}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192182"/>
            <a:ext cx="9144000" cy="31749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2360083"/>
            <a:ext cx="9144000" cy="31749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52400" y="457200"/>
            <a:ext cx="32004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Filesystem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3452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700" y="1858717"/>
            <a:ext cx="9144000" cy="3170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...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GetNameByPid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procentry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th32ParentProcessID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ProcName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sizeof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ProcName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));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if(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strcmp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61CE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"explorer.exe"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ProcName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&amp;&amp;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strcmp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>
                <a:solidFill>
                  <a:srgbClr val="61CE3C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"cmd.exe"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,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ProcName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))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TRUE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else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2000" b="1" dirty="0">
                <a:solidFill>
                  <a:srgbClr val="F8F8F8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 FALSE</a:t>
            </a:r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;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r>
              <a:rPr lang="en-US" sz="2000" b="1" dirty="0">
                <a:solidFill>
                  <a:srgbClr val="FBDE2D"/>
                </a:solidFill>
                <a:highlight>
                  <a:srgbClr val="0C1021"/>
                </a:highlight>
                <a:latin typeface="Courier New" pitchFamily="49" charset="0"/>
                <a:cs typeface="Courier New" pitchFamily="49" charset="0"/>
              </a:rPr>
              <a:t>...</a:t>
            </a:r>
            <a:endParaRPr lang="en-US" sz="2000" b="1" dirty="0">
              <a:solidFill>
                <a:srgbClr val="F8F8F8"/>
              </a:solidFill>
              <a:highlight>
                <a:srgbClr val="0C1021"/>
              </a:highlight>
              <a:latin typeface="Courier New" pitchFamily="49" charset="0"/>
              <a:cs typeface="Courier New" pitchFamily="49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en-US" b="1" dirty="0" smtClean="0">
                <a:solidFill>
                  <a:prstClr val="white"/>
                </a:solidFill>
                <a:latin typeface="Courier New"/>
                <a:ea typeface="Calibri"/>
                <a:cs typeface="Arial"/>
              </a:rPr>
              <a:t>Credits: Francisco Falcón and </a:t>
            </a:r>
            <a:r>
              <a:rPr lang="en-US" b="1" dirty="0" err="1" smtClean="0">
                <a:solidFill>
                  <a:prstClr val="white"/>
                </a:solidFill>
                <a:latin typeface="Courier New"/>
                <a:ea typeface="Calibri"/>
                <a:cs typeface="Arial"/>
              </a:rPr>
              <a:t>Nahuel</a:t>
            </a:r>
            <a:r>
              <a:rPr lang="en-US" b="1" dirty="0" smtClean="0">
                <a:solidFill>
                  <a:prstClr val="white"/>
                </a:solidFill>
                <a:latin typeface="Courier New"/>
                <a:ea typeface="Calibri"/>
                <a:cs typeface="Arial"/>
              </a:rPr>
              <a:t> Riva</a:t>
            </a:r>
            <a:endParaRPr lang="en-US" dirty="0">
              <a:solidFill>
                <a:prstClr val="white"/>
              </a:solidFill>
              <a:ea typeface="Calibri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826652"/>
            <a:ext cx="9144000" cy="689653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52400" y="457200"/>
            <a:ext cx="32004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Binary Instrumentation 1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4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1"/>
            <a:ext cx="9172627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71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50925"/>
            <a:ext cx="9144000" cy="47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Heuristic/Dynamic Antivirus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15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07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07949"/>
            <a:ext cx="7848599" cy="385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514600"/>
            <a:ext cx="4267201" cy="36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10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457200" y="4891885"/>
            <a:ext cx="8077200" cy="1889915"/>
          </a:xfrm>
          <a:prstGeom prst="roundRect">
            <a:avLst>
              <a:gd name="adj" fmla="val 7167"/>
            </a:avLst>
          </a:prstGeom>
          <a:solidFill>
            <a:sysClr val="windowText" lastClr="000000">
              <a:lumMod val="65000"/>
              <a:lumOff val="35000"/>
            </a:sysClr>
          </a:solidFill>
          <a:ln w="254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3400" y="489188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 kern="0" dirty="0" smtClean="0">
                <a:solidFill>
                  <a:sysClr val="window" lastClr="FFFFFF"/>
                </a:solidFill>
                <a:latin typeface="Courier New" pitchFamily="49" charset="0"/>
                <a:cs typeface="Courier New" pitchFamily="49" charset="0"/>
              </a:rPr>
              <a:t>KERNEL LAND</a:t>
            </a:r>
            <a:endParaRPr lang="en-US" b="1" kern="0" dirty="0">
              <a:solidFill>
                <a:sysClr val="window" lastClr="FFFFFF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24" y="5672016"/>
            <a:ext cx="832338" cy="11097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76" y="5672017"/>
            <a:ext cx="822671" cy="109689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037135" y="3429000"/>
            <a:ext cx="4497265" cy="1289437"/>
            <a:chOff x="583223" y="2895600"/>
            <a:chExt cx="8077200" cy="369332"/>
          </a:xfrm>
        </p:grpSpPr>
        <p:sp>
          <p:nvSpPr>
            <p:cNvPr id="34" name="Rounded Rectangle 33"/>
            <p:cNvSpPr/>
            <p:nvPr/>
          </p:nvSpPr>
          <p:spPr>
            <a:xfrm>
              <a:off x="583223" y="2895600"/>
              <a:ext cx="8077200" cy="369332"/>
            </a:xfrm>
            <a:prstGeom prst="roundRect">
              <a:avLst>
                <a:gd name="adj" fmla="val 28596"/>
              </a:avLst>
            </a:prstGeom>
            <a:pattFill prst="wdDnDiag">
              <a:fgClr>
                <a:srgbClr val="C0504D">
                  <a:lumMod val="50000"/>
                </a:srgbClr>
              </a:fgClr>
              <a:bgClr>
                <a:srgbClr val="C0504D">
                  <a:lumMod val="75000"/>
                </a:srgbClr>
              </a:bgClr>
            </a:patt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5799" y="2895600"/>
              <a:ext cx="2286000" cy="105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SSDT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cxnSp>
        <p:nvCxnSpPr>
          <p:cNvPr id="36" name="Straight Arrow Connector 35"/>
          <p:cNvCxnSpPr>
            <a:stCxn id="31" idx="1"/>
            <a:endCxn id="32" idx="3"/>
          </p:cNvCxnSpPr>
          <p:nvPr/>
        </p:nvCxnSpPr>
        <p:spPr>
          <a:xfrm flipH="1" flipV="1">
            <a:off x="1852246" y="6220465"/>
            <a:ext cx="4369778" cy="6444"/>
          </a:xfrm>
          <a:prstGeom prst="straightConnector1">
            <a:avLst/>
          </a:prstGeom>
          <a:noFill/>
          <a:ln w="57150" cap="flat" cmpd="sng" algn="ctr">
            <a:solidFill>
              <a:srgbClr val="C0504D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37" name="Rectangle 36"/>
          <p:cNvSpPr/>
          <p:nvPr/>
        </p:nvSpPr>
        <p:spPr>
          <a:xfrm>
            <a:off x="7104186" y="6079582"/>
            <a:ext cx="1295400" cy="294652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kern="0" dirty="0" smtClean="0">
                <a:solidFill>
                  <a:sysClr val="windowText" lastClr="000000"/>
                </a:solidFill>
                <a:latin typeface="Courier New" pitchFamily="49" charset="0"/>
                <a:cs typeface="Courier New" pitchFamily="49" charset="0"/>
              </a:rPr>
              <a:t>Procmon.sys</a:t>
            </a:r>
            <a:endParaRPr lang="en-US" sz="1200" kern="0" dirty="0">
              <a:solidFill>
                <a:sysClr val="windowText" lastClr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57200" y="177800"/>
            <a:ext cx="8077200" cy="3149600"/>
            <a:chOff x="609600" y="457200"/>
            <a:chExt cx="8077200" cy="2362200"/>
          </a:xfrm>
        </p:grpSpPr>
        <p:sp>
          <p:nvSpPr>
            <p:cNvPr id="39" name="Rounded Rectangle 38"/>
            <p:cNvSpPr/>
            <p:nvPr/>
          </p:nvSpPr>
          <p:spPr>
            <a:xfrm>
              <a:off x="609600" y="457200"/>
              <a:ext cx="8077200" cy="2362200"/>
            </a:xfrm>
            <a:prstGeom prst="roundRect">
              <a:avLst>
                <a:gd name="adj" fmla="val 5149"/>
              </a:avLst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8200" y="457200"/>
              <a:ext cx="228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USER LAND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401" y="1219200"/>
              <a:ext cx="939597" cy="93959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800" y="1226811"/>
              <a:ext cx="931986" cy="931986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1379211"/>
              <a:ext cx="931986" cy="931986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1531611"/>
              <a:ext cx="931986" cy="931986"/>
            </a:xfrm>
            <a:prstGeom prst="rect">
              <a:avLst/>
            </a:prstGeom>
          </p:spPr>
        </p:pic>
        <p:cxnSp>
          <p:nvCxnSpPr>
            <p:cNvPr id="45" name="Straight Arrow Connector 44"/>
            <p:cNvCxnSpPr>
              <a:stCxn id="41" idx="3"/>
              <a:endCxn id="42" idx="1"/>
            </p:cNvCxnSpPr>
            <p:nvPr/>
          </p:nvCxnSpPr>
          <p:spPr>
            <a:xfrm>
              <a:off x="2450998" y="1688999"/>
              <a:ext cx="3568802" cy="3805"/>
            </a:xfrm>
            <a:prstGeom prst="straightConnector1">
              <a:avLst/>
            </a:prstGeom>
            <a:noFill/>
            <a:ln w="57150" cap="flat" cmpd="sng" algn="ctr">
              <a:solidFill>
                <a:srgbClr val="C0504D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46" name="Rectangle 45"/>
            <p:cNvSpPr/>
            <p:nvPr/>
          </p:nvSpPr>
          <p:spPr>
            <a:xfrm>
              <a:off x="7239000" y="1836411"/>
              <a:ext cx="1295400" cy="22098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…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239000" y="1524000"/>
              <a:ext cx="1295400" cy="22098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Ntdll.dll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239000" y="1219200"/>
              <a:ext cx="1295400" cy="22098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Kernel32.dll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917587" y="1455411"/>
              <a:ext cx="1295400" cy="220989"/>
            </a:xfrm>
            <a:prstGeom prst="rect">
              <a:avLst/>
            </a:prstGeom>
            <a:solidFill>
              <a:srgbClr val="C0504D">
                <a:lumMod val="75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ourier New" pitchFamily="49" charset="0"/>
                  <a:cs typeface="Courier New" pitchFamily="49" charset="0"/>
                </a:rPr>
                <a:t>CreateFileW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4212987" y="5925811"/>
            <a:ext cx="1387713" cy="294652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FR" sz="1200" kern="0" dirty="0" err="1" smtClean="0">
                <a:solidFill>
                  <a:sysClr val="window" lastClr="FFFFFF"/>
                </a:solidFill>
                <a:latin typeface="Courier New" pitchFamily="49" charset="0"/>
                <a:cs typeface="Courier New" pitchFamily="49" charset="0"/>
              </a:rPr>
              <a:t>ZwCreateFileW</a:t>
            </a:r>
            <a:endParaRPr lang="en-US" sz="1200" kern="0" dirty="0">
              <a:solidFill>
                <a:sysClr val="window" lastClr="FFFFFF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51" name="Straight Arrow Connector 50"/>
          <p:cNvCxnSpPr>
            <a:endCxn id="31" idx="0"/>
          </p:cNvCxnSpPr>
          <p:nvPr/>
        </p:nvCxnSpPr>
        <p:spPr>
          <a:xfrm>
            <a:off x="6638193" y="3022600"/>
            <a:ext cx="0" cy="2649416"/>
          </a:xfrm>
          <a:prstGeom prst="straightConnector1">
            <a:avLst/>
          </a:prstGeom>
          <a:noFill/>
          <a:ln w="57150" cap="flat" cmpd="sng" algn="ctr">
            <a:solidFill>
              <a:srgbClr val="C0504D">
                <a:lumMod val="75000"/>
              </a:srgbClr>
            </a:solidFill>
            <a:prstDash val="solid"/>
            <a:tailEnd type="arrow"/>
          </a:ln>
          <a:effectLst/>
        </p:spPr>
      </p:cxnSp>
      <p:pic>
        <p:nvPicPr>
          <p:cNvPr id="3074" name="Picture 2" descr="http://resources.infosecinstitute.com/wp-content/uploads/032014_1421_HookingtheS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12" y="3441970"/>
            <a:ext cx="2318089" cy="12634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36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340784"/>
            <a:ext cx="86868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DWORD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dwResult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=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NtUnmapViewOfSection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pProcessInfo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hProcess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 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5C040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pPEB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ImageBaseAddress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);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5BD078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 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...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 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PVOID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pRemoteImage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=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VirtualAllocEx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pProcessInfo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hProcess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5C040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pPEB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ImageBaseAddress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5BD078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pSourceHeaders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OptionalHeader.SizeOfImage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MEM_COMMIT | MEM_RESERVE,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PAGE_EXECUTE_READWRITE);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 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...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 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WriteProcessMemory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pProcessInfo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hProcess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   			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pPEB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ImageBaseAddress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 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5BD078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pBuffer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 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pSourceHeaders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OptionalHeader.SizeOfHeaders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 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0);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0"/>
            <a:ext cx="9144000" cy="3048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1905000"/>
            <a:ext cx="9144000" cy="3048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4267200"/>
            <a:ext cx="9144000" cy="3048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39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096000" cy="658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23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52400" y="685800"/>
            <a:ext cx="6629400" cy="8128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lnSpc>
                <a:spcPct val="115000"/>
              </a:lnSpc>
              <a:defRPr/>
            </a:pPr>
            <a:r>
              <a:rPr lang="en-US" sz="1200" b="1" kern="0" dirty="0">
                <a:solidFill>
                  <a:srgbClr val="000080"/>
                </a:solidFill>
                <a:latin typeface="Courier New"/>
                <a:ea typeface="Calibri"/>
                <a:cs typeface="Arial"/>
              </a:rPr>
              <a:t>..[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SNIP</a:t>
            </a:r>
            <a:r>
              <a:rPr lang="en-US" sz="1200" b="1" kern="0" dirty="0" smtClean="0">
                <a:solidFill>
                  <a:srgbClr val="000080"/>
                </a:solidFill>
                <a:latin typeface="Courier New"/>
                <a:ea typeface="Calibri"/>
                <a:cs typeface="Arial"/>
              </a:rPr>
              <a:t>]..</a:t>
            </a:r>
            <a:endParaRPr lang="en-US" sz="1200" b="1" kern="0" dirty="0" smtClean="0">
              <a:latin typeface="Courier New"/>
              <a:ea typeface="Calibri"/>
              <a:cs typeface="Arial"/>
            </a:endParaRPr>
          </a:p>
          <a:p>
            <a:pPr>
              <a:lnSpc>
                <a:spcPct val="115000"/>
              </a:lnSpc>
              <a:defRPr/>
            </a:pPr>
            <a:r>
              <a:rPr lang="en-US" sz="1200" b="1" kern="0" dirty="0" err="1" smtClean="0">
                <a:latin typeface="Courier New"/>
                <a:ea typeface="Calibri"/>
                <a:cs typeface="Arial"/>
              </a:rPr>
              <a:t>RegOpenKeyExW</a:t>
            </a:r>
            <a:r>
              <a:rPr lang="en-US" sz="1200" b="1" kern="0" dirty="0" smtClean="0">
                <a:latin typeface="Courier New"/>
                <a:ea typeface="Calibri"/>
                <a:cs typeface="Arial"/>
              </a:rPr>
              <a:t>(</a:t>
            </a:r>
            <a:r>
              <a:rPr lang="en-US" sz="1200" b="1" kern="0" dirty="0" err="1" smtClean="0">
                <a:latin typeface="Courier New"/>
                <a:ea typeface="Calibri"/>
                <a:cs typeface="Arial"/>
              </a:rPr>
              <a:t>hKey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, 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lpSubKey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, 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ulOptions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, 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samDesired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, 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phkResult</a:t>
            </a:r>
            <a:r>
              <a:rPr lang="en-US" sz="1200" b="1" kern="0" dirty="0" smtClean="0">
                <a:latin typeface="Courier New"/>
                <a:ea typeface="Calibri"/>
                <a:cs typeface="Arial"/>
              </a:rPr>
              <a:t>);</a:t>
            </a:r>
          </a:p>
          <a:p>
            <a:pPr lvl="0">
              <a:lnSpc>
                <a:spcPct val="115000"/>
              </a:lnSpc>
              <a:defRPr/>
            </a:pPr>
            <a:r>
              <a:rPr lang="en-US" sz="1200" b="1" kern="0" dirty="0">
                <a:solidFill>
                  <a:srgbClr val="000080"/>
                </a:solidFill>
                <a:latin typeface="Courier New"/>
                <a:ea typeface="Calibri"/>
                <a:cs typeface="Arial"/>
              </a:rPr>
              <a:t>..[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SNIP</a:t>
            </a:r>
            <a:r>
              <a:rPr lang="en-US" sz="1200" b="1" kern="0" dirty="0">
                <a:solidFill>
                  <a:srgbClr val="000080"/>
                </a:solidFill>
                <a:latin typeface="Courier New"/>
                <a:ea typeface="Calibri"/>
                <a:cs typeface="Arial"/>
              </a:rPr>
              <a:t>]..</a:t>
            </a:r>
            <a:endParaRPr lang="en-US" sz="1200" b="1" kern="0" dirty="0">
              <a:solidFill>
                <a:srgbClr val="0000FF"/>
              </a:solidFill>
              <a:latin typeface="Courier New"/>
              <a:ea typeface="Calibri"/>
              <a:cs typeface="Arial"/>
            </a:endParaRPr>
          </a:p>
          <a:p>
            <a:pPr>
              <a:lnSpc>
                <a:spcPct val="115000"/>
              </a:lnSpc>
              <a:defRPr/>
            </a:pPr>
            <a:endParaRPr lang="en-US" sz="1200" b="1" kern="0" dirty="0">
              <a:latin typeface="Courier New"/>
              <a:ea typeface="Calibri"/>
              <a:cs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76201"/>
            <a:ext cx="9144000" cy="402492"/>
          </a:xfrm>
          <a:prstGeom prst="roundRect">
            <a:avLst>
              <a:gd name="adj" fmla="val 8150"/>
            </a:avLst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solidFill>
              <a:srgbClr val="F5C04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Before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2400" y="1742829"/>
            <a:ext cx="8940800" cy="47341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char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lcCommand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[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256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];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if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(*(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rrs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hRegKeyRes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)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==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hKey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){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 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if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rrs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hRegKey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==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HKEY_CLASSES_ROOT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)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	 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sprintf_s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clClass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"%s"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"HKCR"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);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..[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SNIP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]..</a:t>
            </a: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urier New"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if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dwType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==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lang="en-US" sz="1200" b="1" kern="0" dirty="0">
                <a:latin typeface="Courier New"/>
                <a:ea typeface="Calibri"/>
                <a:cs typeface="Arial"/>
              </a:rPr>
              <a:t>REG_NONE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)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{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	 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sprintf_s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r>
              <a:rPr lang="en-US" sz="1200" b="1" kern="0" dirty="0" err="1">
                <a:latin typeface="Courier New"/>
                <a:ea typeface="Calibri"/>
                <a:cs typeface="Arial"/>
              </a:rPr>
              <a:t>clType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"%s"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"REG_NONE"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);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}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latin typeface="Courier New"/>
                <a:ea typeface="Calibri"/>
                <a:cs typeface="Arial"/>
              </a:rPr>
              <a:t>..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[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SNIP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]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..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 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sprintf_s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lcCommand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, "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reg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 add %s\\%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ws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 /v \"%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ws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\" /t %s /d \"%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ws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\" /f",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clClass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,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rrs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lpKeyName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,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lpValueName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,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clType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,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lpData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);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ea typeface="Calibri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 system(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lcCommand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urier New"/>
                <a:ea typeface="Calibri"/>
                <a:cs typeface="Arial"/>
              </a:rPr>
              <a:t>);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ea typeface="Calibri"/>
              <a:cs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0" y="1499899"/>
            <a:ext cx="9144000" cy="402492"/>
          </a:xfrm>
          <a:prstGeom prst="roundRect">
            <a:avLst>
              <a:gd name="adj" fmla="val 8150"/>
            </a:avLst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solidFill>
              <a:srgbClr val="F5C04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After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029200"/>
            <a:ext cx="9144000" cy="7112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9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 txBox="1">
            <a:spLocks/>
          </p:cNvSpPr>
          <p:nvPr/>
        </p:nvSpPr>
        <p:spPr>
          <a:xfrm>
            <a:off x="0" y="823384"/>
            <a:ext cx="86868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DWORD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dwResult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=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NtUnmapViewOfSection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pProcessInfo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hProcess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 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5C040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pPEB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ImageBaseAddress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...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urier New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NtUnmapViewOfSection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VirtualAllocEx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VirtualProtect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WriteProcessMemory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VirtualAllocEx</a:t>
            </a: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...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PVOID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pRemoteImage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=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VirtualAllocEx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pProcessInfo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hProcess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C040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5C040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pPEB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ImageBaseAddress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D078">
                    <a:lumMod val="75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5BD078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pSourceHeaders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-&gt;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OptionalHeader.SizeOfImage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,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MEM_COMMIT | MEM_RESERVE,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 PAGE_EXECUTE_READWRITE);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NtUnmapViewOfSection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VirtualAllocEx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VirtualProtect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WriteProcessMemory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VirtualAllocEx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6E7FC">
                    <a:lumMod val="50000"/>
                  </a:srgbClr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urier New"/>
                <a:ea typeface="Calibri"/>
                <a:cs typeface="Arial"/>
              </a:rPr>
              <a:t>...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urier New"/>
              <a:ea typeface="Calibri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105400"/>
            <a:ext cx="9144000" cy="12192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0" y="1905000"/>
            <a:ext cx="9144000" cy="12192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53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622142"/>
              </p:ext>
            </p:extLst>
          </p:nvPr>
        </p:nvGraphicFramePr>
        <p:xfrm>
          <a:off x="381000" y="2590799"/>
          <a:ext cx="8001000" cy="1219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50"/>
                <a:gridCol w="2000250"/>
                <a:gridCol w="2000250"/>
                <a:gridCol w="2000250"/>
              </a:tblGrid>
              <a:tr h="4572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Generic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Complexity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Performance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100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API Translation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81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8100" cmpd="sng">
                      <a:noFill/>
                    </a:lnT>
                    <a:solidFill>
                      <a:srgbClr val="92D05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API Junk Injection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mpd="sng"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mpd="sng">
                      <a:noFill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932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66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techniques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Evolution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of detection methods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Code Emulation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is </a:t>
            </a: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powerful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but </a:t>
            </a: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complex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Heuristic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is </a:t>
            </a: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powerful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and could be difficult to bypass in a generic approach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Need to explore new avenues: 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Machine Learning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Cloud based AV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, …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1238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away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Anti-virus products are </a:t>
            </a:r>
            <a:r>
              <a:rPr lang="en-GB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good for known malware, </a:t>
            </a: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but </a:t>
            </a:r>
            <a:r>
              <a:rPr lang="en-GB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weak against variations </a:t>
            </a: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and new malware</a:t>
            </a:r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Think of Anti-virus product as </a:t>
            </a:r>
            <a:r>
              <a:rPr lang="en-GB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one layer of </a:t>
            </a:r>
            <a:r>
              <a:rPr lang="en-GB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defense</a:t>
            </a: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but certainly not the only one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Increase rapid detection of uncaught malware by focusing on other  </a:t>
            </a:r>
            <a:r>
              <a:rPr lang="en-GB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Indicators of Compromise (IOC)</a:t>
            </a:r>
            <a:endParaRPr lang="en-GB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591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Malware</a:t>
            </a:r>
            <a:r>
              <a:rPr lang="nl-BE" dirty="0" smtClean="0"/>
              <a:t> is </a:t>
            </a:r>
            <a:r>
              <a:rPr lang="nl-BE" dirty="0" err="1" smtClean="0"/>
              <a:t>everywhere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“</a:t>
            </a:r>
            <a:r>
              <a:rPr lang="en-US" sz="2800" b="1" dirty="0"/>
              <a:t>Malware Poisons One-Third of World's Computers</a:t>
            </a:r>
            <a:r>
              <a:rPr lang="nl-BE" b="1" dirty="0" smtClean="0"/>
              <a:t>”</a:t>
            </a:r>
            <a:br>
              <a:rPr lang="nl-BE" b="1" dirty="0" smtClean="0"/>
            </a:br>
            <a:r>
              <a:rPr lang="nl-BE" sz="2500" dirty="0" smtClean="0"/>
              <a:t> - Anti-</a:t>
            </a:r>
            <a:r>
              <a:rPr lang="nl-BE" sz="2500" dirty="0" err="1" smtClean="0"/>
              <a:t>Phishing</a:t>
            </a:r>
            <a:r>
              <a:rPr lang="nl-BE" sz="2500" dirty="0" smtClean="0"/>
              <a:t> </a:t>
            </a:r>
            <a:r>
              <a:rPr lang="nl-BE" sz="2500" dirty="0" err="1" smtClean="0"/>
              <a:t>Working</a:t>
            </a:r>
            <a:r>
              <a:rPr lang="nl-BE" sz="2500" dirty="0" smtClean="0"/>
              <a:t> Group (APWG) @ August 2014 –</a:t>
            </a:r>
          </a:p>
          <a:p>
            <a:pPr marL="0" indent="0" algn="ctr">
              <a:buNone/>
            </a:pPr>
            <a:endParaRPr lang="en-US" sz="2500" dirty="0"/>
          </a:p>
          <a:p>
            <a:pPr marL="0" indent="0" algn="ctr">
              <a:buNone/>
            </a:pPr>
            <a:endParaRPr lang="nl-BE" sz="2500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976" y="3200400"/>
            <a:ext cx="550004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2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44725" y="2057400"/>
            <a:ext cx="7772400" cy="1500187"/>
          </a:xfrm>
        </p:spPr>
        <p:txBody>
          <a:bodyPr>
            <a:normAutofit/>
          </a:bodyPr>
          <a:lstStyle/>
          <a:p>
            <a:pPr algn="ctr"/>
            <a:r>
              <a:rPr lang="nl-BE" sz="4000" dirty="0" err="1"/>
              <a:t>Questions</a:t>
            </a:r>
            <a:r>
              <a:rPr lang="nl-BE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332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Thank</a:t>
            </a:r>
            <a:r>
              <a:rPr lang="nl-BE" dirty="0" smtClean="0"/>
              <a:t> </a:t>
            </a:r>
            <a:r>
              <a:rPr lang="nl-BE" dirty="0" err="1" smtClean="0"/>
              <a:t>you</a:t>
            </a:r>
            <a:r>
              <a:rPr lang="nl-BE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93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Malware increase</a:t>
            </a:r>
            <a:endParaRPr lang="nl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386" y="1362868"/>
            <a:ext cx="6371228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7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Malware</a:t>
            </a:r>
            <a:r>
              <a:rPr lang="nl-BE" dirty="0" smtClean="0"/>
              <a:t> </a:t>
            </a:r>
            <a:r>
              <a:rPr lang="nl-BE" dirty="0" err="1" smtClean="0"/>
              <a:t>increase</a:t>
            </a:r>
            <a:r>
              <a:rPr lang="nl-BE" dirty="0" smtClean="0"/>
              <a:t> </a:t>
            </a:r>
            <a:r>
              <a:rPr lang="nl-BE" dirty="0" err="1" smtClean="0"/>
              <a:t>ctd</a:t>
            </a:r>
            <a:r>
              <a:rPr lang="nl-BE" dirty="0" smtClean="0"/>
              <a:t>.</a:t>
            </a:r>
            <a:endParaRPr lang="nl-B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290" y="1295400"/>
            <a:ext cx="6355420" cy="505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Packing 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"/>
          <p:cNvSpPr txBox="1">
            <a:spLocks/>
          </p:cNvSpPr>
          <p:nvPr/>
        </p:nvSpPr>
        <p:spPr>
          <a:xfrm>
            <a:off x="-38100" y="3737174"/>
            <a:ext cx="2819400" cy="971551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Original executable aad3b435b51404eeaad3b435b51404ee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2" descr="http://www.geekdashboard.com/wp-content/uploads/exe-to-ms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028261"/>
            <a:ext cx="1524000" cy="153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1"/>
          <p:cNvSpPr txBox="1">
            <a:spLocks/>
          </p:cNvSpPr>
          <p:nvPr/>
        </p:nvSpPr>
        <p:spPr>
          <a:xfrm>
            <a:off x="6248400" y="3737174"/>
            <a:ext cx="2819400" cy="971551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Packed executable (output)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31d6cfe0d16ae931b73c59d7e0c089c0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" descr="http://www.geekdashboard.com/wp-content/uploads/exe-to-ms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028261"/>
            <a:ext cx="1524000" cy="1539030"/>
          </a:xfrm>
          <a:prstGeom prst="rect">
            <a:avLst/>
          </a:prstGeom>
          <a:noFill/>
        </p:spPr>
      </p:pic>
      <p:cxnSp>
        <p:nvCxnSpPr>
          <p:cNvPr id="23" name="Straight Arrow Connector 22"/>
          <p:cNvCxnSpPr/>
          <p:nvPr/>
        </p:nvCxnSpPr>
        <p:spPr>
          <a:xfrm>
            <a:off x="2015359" y="2789370"/>
            <a:ext cx="1295400" cy="0"/>
          </a:xfrm>
          <a:prstGeom prst="straightConnector1">
            <a:avLst/>
          </a:prstGeom>
          <a:noFill/>
          <a:ln w="9525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>
          <a:xfrm>
            <a:off x="5562600" y="2789370"/>
            <a:ext cx="1295400" cy="0"/>
          </a:xfrm>
          <a:prstGeom prst="straightConnector1">
            <a:avLst/>
          </a:prstGeom>
          <a:noFill/>
          <a:ln w="9525" cap="flat" cmpd="sng" algn="ctr">
            <a:solidFill>
              <a:srgbClr val="FFFFFF"/>
            </a:solidFill>
            <a:prstDash val="solid"/>
            <a:tailEnd type="arrow"/>
          </a:ln>
          <a:effectLst/>
        </p:spPr>
      </p:cxnSp>
      <p:pic>
        <p:nvPicPr>
          <p:cNvPr id="25" name="Picture 4" descr="http://www.peterbilt.com/imgs/engines/bg-engine-mx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73876"/>
            <a:ext cx="1618362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ontent Placeholder 1"/>
          <p:cNvSpPr txBox="1">
            <a:spLocks/>
          </p:cNvSpPr>
          <p:nvPr/>
        </p:nvSpPr>
        <p:spPr>
          <a:xfrm>
            <a:off x="2986136" y="3754910"/>
            <a:ext cx="2819400" cy="971551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Packing Engine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nl-BE" sz="1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91367" y="2397325"/>
            <a:ext cx="776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Input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05536" y="2382251"/>
            <a:ext cx="776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Output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514350" y="3003752"/>
            <a:ext cx="114300" cy="228600"/>
          </a:xfrm>
          <a:prstGeom prst="chevron">
            <a:avLst/>
          </a:prstGeom>
          <a:solidFill>
            <a:srgbClr val="69A3CC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200" y="2964163"/>
            <a:ext cx="552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69A3CC"/>
                </a:solidFill>
                <a:effectLst/>
                <a:uLnTx/>
                <a:uFillTx/>
              </a:rPr>
              <a:t>OEP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69A3CC"/>
              </a:solidFill>
              <a:effectLst/>
              <a:uLnTx/>
              <a:uFillTx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086600" y="2165552"/>
            <a:ext cx="609600" cy="231773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STUB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Chevron 31"/>
          <p:cNvSpPr/>
          <p:nvPr/>
        </p:nvSpPr>
        <p:spPr>
          <a:xfrm>
            <a:off x="6858000" y="2167138"/>
            <a:ext cx="114300" cy="228600"/>
          </a:xfrm>
          <a:prstGeom prst="chevron">
            <a:avLst/>
          </a:prstGeom>
          <a:solidFill>
            <a:srgbClr val="FF0000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77000" y="2127548"/>
            <a:ext cx="552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EP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7746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5348</TotalTime>
  <Words>769</Words>
  <Application>Microsoft Office PowerPoint</Application>
  <PresentationFormat>On-screen Show (4:3)</PresentationFormat>
  <Paragraphs>322</Paragraphs>
  <Slides>51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Courier New</vt:lpstr>
      <vt:lpstr>Times New Roman</vt:lpstr>
      <vt:lpstr>Wingdings</vt:lpstr>
      <vt:lpstr>Office Theme</vt:lpstr>
      <vt:lpstr>One packer to rule them all</vt:lpstr>
      <vt:lpstr>Agenda</vt:lpstr>
      <vt:lpstr>Who am I</vt:lpstr>
      <vt:lpstr>Introduction</vt:lpstr>
      <vt:lpstr>Malware is everywhere</vt:lpstr>
      <vt:lpstr>Malware increase</vt:lpstr>
      <vt:lpstr>Malware increase ctd.</vt:lpstr>
      <vt:lpstr>Packing 101</vt:lpstr>
      <vt:lpstr>PowerPoint Presentation</vt:lpstr>
      <vt:lpstr>Static AntiVirus detection</vt:lpstr>
      <vt:lpstr>PowerPoint Presentation</vt:lpstr>
      <vt:lpstr>PowerPoint Presentation</vt:lpstr>
      <vt:lpstr>Challenge 1: Extensible stub</vt:lpstr>
      <vt:lpstr>Solution</vt:lpstr>
      <vt:lpstr>PowerPoint Presentation</vt:lpstr>
      <vt:lpstr>PowerPoint Presentation</vt:lpstr>
      <vt:lpstr>Challenge 2: Stub injection</vt:lpstr>
      <vt:lpstr>Inline</vt:lpstr>
      <vt:lpstr>Inline</vt:lpstr>
      <vt:lpstr>Inline</vt:lpstr>
      <vt:lpstr>Resource</vt:lpstr>
      <vt:lpstr>Resource</vt:lpstr>
      <vt:lpstr>Resource</vt:lpstr>
      <vt:lpstr>PowerPoint Presentation</vt:lpstr>
      <vt:lpstr>PowerPoint Presentation</vt:lpstr>
      <vt:lpstr>Code emulation detection</vt:lpstr>
      <vt:lpstr>Code emulation AntiVirus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Heuristic/Dynamic Antivirus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Detection techniques</vt:lpstr>
      <vt:lpstr>Take away</vt:lpstr>
      <vt:lpstr>PowerPoint Presentation</vt:lpstr>
      <vt:lpstr>Thank you!</vt:lpstr>
    </vt:vector>
  </TitlesOfParts>
  <Company>Verizon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Mesbahi, Alaeddine</dc:creator>
  <cp:lastModifiedBy>Arne Swinnen</cp:lastModifiedBy>
  <cp:revision>130</cp:revision>
  <dcterms:created xsi:type="dcterms:W3CDTF">2014-09-01T09:47:39Z</dcterms:created>
  <dcterms:modified xsi:type="dcterms:W3CDTF">2015-03-25T09:03:25Z</dcterms:modified>
</cp:coreProperties>
</file>