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316" r:id="rId3"/>
    <p:sldId id="319" r:id="rId4"/>
    <p:sldId id="317" r:id="rId5"/>
    <p:sldId id="320" r:id="rId6"/>
    <p:sldId id="322" r:id="rId7"/>
    <p:sldId id="323" r:id="rId8"/>
    <p:sldId id="347" r:id="rId9"/>
    <p:sldId id="324" r:id="rId10"/>
    <p:sldId id="325" r:id="rId11"/>
    <p:sldId id="349" r:id="rId12"/>
    <p:sldId id="348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50" r:id="rId34"/>
    <p:sldId id="351" r:id="rId35"/>
    <p:sldId id="352" r:id="rId36"/>
    <p:sldId id="353" r:id="rId37"/>
    <p:sldId id="287" r:id="rId38"/>
    <p:sldId id="289" r:id="rId39"/>
    <p:sldId id="290" r:id="rId40"/>
    <p:sldId id="291" r:id="rId41"/>
    <p:sldId id="315" r:id="rId42"/>
    <p:sldId id="292" r:id="rId43"/>
    <p:sldId id="293" r:id="rId44"/>
    <p:sldId id="294" r:id="rId45"/>
    <p:sldId id="295" r:id="rId46"/>
    <p:sldId id="296" r:id="rId47"/>
    <p:sldId id="297" r:id="rId48"/>
    <p:sldId id="310" r:id="rId49"/>
    <p:sldId id="313" r:id="rId50"/>
    <p:sldId id="312" r:id="rId51"/>
    <p:sldId id="311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83" r:id="rId61"/>
    <p:sldId id="269" r:id="rId62"/>
    <p:sldId id="304" r:id="rId63"/>
    <p:sldId id="305" r:id="rId64"/>
    <p:sldId id="306" r:id="rId65"/>
    <p:sldId id="270" r:id="rId66"/>
    <p:sldId id="288" r:id="rId67"/>
    <p:sldId id="314" r:id="rId68"/>
    <p:sldId id="272" r:id="rId69"/>
    <p:sldId id="273" r:id="rId70"/>
    <p:sldId id="274" r:id="rId71"/>
    <p:sldId id="275" r:id="rId72"/>
    <p:sldId id="308" r:id="rId73"/>
    <p:sldId id="276" r:id="rId74"/>
    <p:sldId id="277" r:id="rId75"/>
    <p:sldId id="302" r:id="rId76"/>
    <p:sldId id="278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63" autoAdjust="0"/>
  </p:normalViewPr>
  <p:slideViewPr>
    <p:cSldViewPr>
      <p:cViewPr varScale="1">
        <p:scale>
          <a:sx n="71" d="100"/>
          <a:sy n="71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B738D-D6D7-46B4-B92C-112DE45DBA17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91BEF-33A5-4CF6-A388-834CCC76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79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2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1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2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6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1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6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9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5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6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DC55-DFDE-4921-99C5-E56E2A1879F5}" type="datetimeFigureOut">
              <a:rPr lang="en-US" smtClean="0"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38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neswinnen.net/" TargetMode="External"/><Relationship Id="rId2" Type="http://schemas.openxmlformats.org/officeDocument/2006/relationships/hyperlink" Target="http://yap0wnb.blogspot.f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One packer to rule them 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276600"/>
            <a:ext cx="86868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Empirical identification, comparison and circumvention of current Antivirus detection techniques</a:t>
            </a:r>
            <a:endParaRPr lang="en-US" sz="2800" dirty="0"/>
          </a:p>
        </p:txBody>
      </p:sp>
      <p:sp>
        <p:nvSpPr>
          <p:cNvPr id="7" name="Subtitle 2"/>
          <p:cNvSpPr>
            <a:spLocks noGrp="1"/>
          </p:cNvSpPr>
          <p:nvPr/>
        </p:nvSpPr>
        <p:spPr>
          <a:xfrm>
            <a:off x="1752600" y="4876800"/>
            <a:ext cx="2286000" cy="59740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Arne Swinnen</a:t>
            </a:r>
            <a:b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nl-BE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>
            <a:spLocks noGrp="1"/>
          </p:cNvSpPr>
          <p:nvPr/>
        </p:nvSpPr>
        <p:spPr>
          <a:xfrm>
            <a:off x="5257800" y="4876800"/>
            <a:ext cx="2286000" cy="59740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Alaeddine Mesbahi</a:t>
            </a:r>
            <a:b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nl-BE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6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08" y="1143000"/>
            <a:ext cx="41295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07" y="2336555"/>
            <a:ext cx="4129563" cy="172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sosceles Triangle 15"/>
          <p:cNvSpPr/>
          <p:nvPr/>
        </p:nvSpPr>
        <p:spPr>
          <a:xfrm rot="5400000">
            <a:off x="2253445" y="3025251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360" y="3007482"/>
            <a:ext cx="217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Entry Point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08" y="1143000"/>
            <a:ext cx="41295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07" y="2336555"/>
            <a:ext cx="4129563" cy="172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sosceles Triangle 15"/>
          <p:cNvSpPr/>
          <p:nvPr/>
        </p:nvSpPr>
        <p:spPr>
          <a:xfrm rot="5400000">
            <a:off x="2253445" y="3025251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360" y="3007482"/>
            <a:ext cx="217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Entry Point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5303" r="1968" b="5303"/>
          <a:stretch/>
        </p:blipFill>
        <p:spPr bwMode="auto">
          <a:xfrm>
            <a:off x="2431487" y="4495800"/>
            <a:ext cx="4582768" cy="1498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772670" y="3733800"/>
            <a:ext cx="3901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81800" y="3962400"/>
            <a:ext cx="3901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97329" y="3637002"/>
            <a:ext cx="199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Can’t be encrypted</a:t>
            </a:r>
            <a:endParaRPr lang="en-US" dirty="0"/>
          </a:p>
        </p:txBody>
      </p:sp>
      <p:cxnSp>
        <p:nvCxnSpPr>
          <p:cNvPr id="23" name="Elbow Connector 22"/>
          <p:cNvCxnSpPr>
            <a:endCxn id="11" idx="0"/>
          </p:cNvCxnSpPr>
          <p:nvPr/>
        </p:nvCxnSpPr>
        <p:spPr>
          <a:xfrm>
            <a:off x="6781800" y="3362486"/>
            <a:ext cx="1413749" cy="27451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9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08" y="1143000"/>
            <a:ext cx="41295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07" y="2336555"/>
            <a:ext cx="4129563" cy="172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60" y="4343400"/>
            <a:ext cx="59664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sosceles Triangle 15"/>
          <p:cNvSpPr/>
          <p:nvPr/>
        </p:nvSpPr>
        <p:spPr>
          <a:xfrm rot="5400000">
            <a:off x="2253445" y="3025251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360" y="3007482"/>
            <a:ext cx="217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Entry Point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6772671" y="3124200"/>
            <a:ext cx="247889" cy="457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Brace 18"/>
          <p:cNvSpPr/>
          <p:nvPr/>
        </p:nvSpPr>
        <p:spPr>
          <a:xfrm>
            <a:off x="6780289" y="3657600"/>
            <a:ext cx="240271" cy="403388"/>
          </a:xfrm>
          <a:prstGeom prst="rightBrace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157720" y="3168134"/>
            <a:ext cx="199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Can’t be moved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72960" y="3701181"/>
            <a:ext cx="199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Can be moved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Extensible stub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r>
              <a:rPr lang="en-US" dirty="0"/>
              <a:t>Architecture-specific code</a:t>
            </a:r>
          </a:p>
          <a:p>
            <a:r>
              <a:rPr lang="en-US" dirty="0"/>
              <a:t>Position-independent code</a:t>
            </a:r>
          </a:p>
          <a:p>
            <a:r>
              <a:rPr lang="en-US" dirty="0"/>
              <a:t>Self-dependency resolution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206375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1" i="0" u="none" strike="noStrike" kern="1200" cap="none" spc="0" normalizeH="0" baseline="0" noProof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UPX</a:t>
            </a:r>
            <a:endParaRPr kumimoji="0" lang="en-US" sz="4400" b="1" i="0" u="none" strike="noStrike" kern="1200" cap="none" spc="0" normalizeH="0" baseline="0" noProof="0" dirty="0">
              <a:ln w="1800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457200" y="1371600"/>
            <a:ext cx="8229600" cy="325755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upx-3.91-src\src\stub\src\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nl-BE" sz="2000" dirty="0">
              <a:solidFill>
                <a:srgbClr val="FFFFFF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C:\Users\AdminUser\Desktop\Screen Shot 2014-06-28 at 17.41.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475"/>
            <a:ext cx="24955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User\Desktop\Screen Shot 2014-06-28 at 17.43.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1096"/>
            <a:ext cx="2743200" cy="124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User\Desktop\Screen Shot 2014-06-28 at 17.44.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3475"/>
            <a:ext cx="2855484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206375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400" b="1" i="0" u="none" strike="noStrike" kern="1200" cap="none" spc="0" normalizeH="0" baseline="0" noProof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UPX</a:t>
            </a:r>
            <a:endParaRPr kumimoji="0" lang="en-US" sz="4400" b="1" i="0" u="none" strike="noStrike" kern="1200" cap="none" spc="0" normalizeH="0" baseline="0" noProof="0" dirty="0">
              <a:ln w="1800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457200" y="1371600"/>
            <a:ext cx="8229600" cy="325755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upx-3.91-src\src\stub\src\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nl-BE" sz="2000" dirty="0">
              <a:solidFill>
                <a:srgbClr val="FFFFFF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nl-BE" sz="2000" dirty="0">
                <a:solidFill>
                  <a:schemeClr val="tx1"/>
                </a:solidFill>
                <a:sym typeface="Wingdings" panose="05000000000000000000" pitchFamily="2" charset="2"/>
              </a:rPr>
              <a:t> Think shellcode, but without restrictions</a:t>
            </a:r>
            <a:endParaRPr lang="nl-BE" sz="20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C:\Users\AdminUser\Desktop\Screen Shot 2014-06-28 at 17.41.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475"/>
            <a:ext cx="24955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User\Desktop\Screen Shot 2014-06-28 at 17.43.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1096"/>
            <a:ext cx="2743200" cy="124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User\Desktop\Screen Shot 2014-06-28 at 17.44.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3475"/>
            <a:ext cx="2855484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4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Solution</a:t>
            </a:r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404813" y="4277856"/>
            <a:ext cx="8229600" cy="511614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785813" y="1915656"/>
            <a:ext cx="5486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Reflective 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DLL injection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is a library injection technique in which the concept of reflective programming is employed to perform the loading of a library from memory into a host process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nl-B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Injection works from Windows NT4 up to and including Windows 8, running on 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x86, x64 and ARM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where applicable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nl-B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github.com/stephenfewer/ReflectiveDLLInjection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1833562"/>
            <a:ext cx="21621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4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6918960" y="950486"/>
            <a:ext cx="1828800" cy="1676400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:\Users\AdminUser\Desktop\Screen Shot 2014-06-30 at 21.40.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8" y="1369586"/>
            <a:ext cx="1275521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83568" y="2338903"/>
            <a:ext cx="1143000" cy="805137"/>
            <a:chOff x="228600" y="185463"/>
            <a:chExt cx="1143000" cy="8051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8768" y="2153440"/>
            <a:ext cx="1143000" cy="766465"/>
            <a:chOff x="1676400" y="1752600"/>
            <a:chExt cx="1143000" cy="766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35968" y="2491303"/>
            <a:ext cx="1143000" cy="805137"/>
            <a:chOff x="228600" y="185463"/>
            <a:chExt cx="1143000" cy="8051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1168" y="2305840"/>
            <a:ext cx="1143000" cy="766465"/>
            <a:chOff x="1676400" y="1752600"/>
            <a:chExt cx="1143000" cy="7664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1168" y="3253303"/>
            <a:ext cx="1143000" cy="805137"/>
            <a:chOff x="228600" y="185463"/>
            <a:chExt cx="1143000" cy="80513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6368" y="3067840"/>
            <a:ext cx="1143000" cy="766465"/>
            <a:chOff x="1676400" y="1752600"/>
            <a:chExt cx="1143000" cy="76646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3568" y="3405703"/>
            <a:ext cx="1143000" cy="805137"/>
            <a:chOff x="228600" y="185463"/>
            <a:chExt cx="1143000" cy="80513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8768" y="3220240"/>
            <a:ext cx="1143000" cy="766465"/>
            <a:chOff x="1676400" y="1752600"/>
            <a:chExt cx="1143000" cy="76646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35968" y="2491303"/>
            <a:ext cx="1143000" cy="805137"/>
            <a:chOff x="228600" y="185463"/>
            <a:chExt cx="1143000" cy="8051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9600" y="2305840"/>
            <a:ext cx="1143000" cy="766465"/>
            <a:chOff x="1676400" y="1752600"/>
            <a:chExt cx="1143000" cy="76646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88368" y="2643703"/>
            <a:ext cx="1143000" cy="805137"/>
            <a:chOff x="228600" y="185463"/>
            <a:chExt cx="1143000" cy="80513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3568" y="2458240"/>
            <a:ext cx="1143000" cy="766465"/>
            <a:chOff x="1676400" y="1752600"/>
            <a:chExt cx="1143000" cy="76646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3568" y="3405703"/>
            <a:ext cx="1143000" cy="805137"/>
            <a:chOff x="228600" y="185463"/>
            <a:chExt cx="1143000" cy="80513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8768" y="3220240"/>
            <a:ext cx="1143000" cy="766465"/>
            <a:chOff x="1676400" y="1752600"/>
            <a:chExt cx="1143000" cy="76646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35968" y="3558103"/>
            <a:ext cx="1143000" cy="805137"/>
            <a:chOff x="228600" y="185463"/>
            <a:chExt cx="1143000" cy="80513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31168" y="3372640"/>
            <a:ext cx="1143000" cy="766465"/>
            <a:chOff x="1676400" y="1752600"/>
            <a:chExt cx="1143000" cy="76646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11" y="2072622"/>
            <a:ext cx="1440189" cy="14401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3359" y="2108071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x86</a:t>
            </a:r>
            <a:endParaRPr lang="en-US" sz="2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12811"/>
            <a:ext cx="1440189" cy="144018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029200" y="354826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x64</a:t>
            </a:r>
            <a:endParaRPr lang="en-US" sz="2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2078968" y="3405703"/>
            <a:ext cx="2721632" cy="22800"/>
          </a:xfrm>
          <a:prstGeom prst="straightConnector1">
            <a:avLst/>
          </a:prstGeom>
          <a:noFill/>
          <a:ln w="266700" cap="flat" cmpd="sng" algn="ctr">
            <a:solidFill>
              <a:srgbClr val="C0504D">
                <a:lumMod val="75000"/>
              </a:srgbClr>
            </a:solidFill>
            <a:prstDash val="solid"/>
            <a:miter lim="800000"/>
            <a:tailEnd type="arrow"/>
          </a:ln>
          <a:effectLst/>
        </p:spPr>
      </p:cxnSp>
      <p:sp>
        <p:nvSpPr>
          <p:cNvPr id="59" name="Rectangle 58"/>
          <p:cNvSpPr/>
          <p:nvPr/>
        </p:nvSpPr>
        <p:spPr>
          <a:xfrm>
            <a:off x="5146815" y="2456252"/>
            <a:ext cx="778321" cy="270121"/>
          </a:xfrm>
          <a:prstGeom prst="rect">
            <a:avLst/>
          </a:prstGeom>
          <a:solidFill>
            <a:sysClr val="window" lastClr="FFFFFF">
              <a:lumMod val="75000"/>
              <a:alpha val="8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146815" y="2755180"/>
            <a:ext cx="720585" cy="388860"/>
          </a:xfrm>
          <a:prstGeom prst="rect">
            <a:avLst/>
          </a:prstGeom>
          <a:solidFill>
            <a:srgbClr val="C0504D">
              <a:lumMod val="60000"/>
              <a:lumOff val="40000"/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623652" y="2413204"/>
            <a:ext cx="542088" cy="15774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Loader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623652" y="2676309"/>
            <a:ext cx="542088" cy="15774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17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Stub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146815" y="3933977"/>
            <a:ext cx="778321" cy="270121"/>
          </a:xfrm>
          <a:prstGeom prst="rect">
            <a:avLst/>
          </a:prstGeom>
          <a:solidFill>
            <a:sysClr val="window" lastClr="FFFFFF">
              <a:lumMod val="75000"/>
              <a:alpha val="8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146815" y="4232905"/>
            <a:ext cx="720585" cy="388860"/>
          </a:xfrm>
          <a:prstGeom prst="rect">
            <a:avLst/>
          </a:prstGeom>
          <a:solidFill>
            <a:srgbClr val="C0504D">
              <a:lumMod val="60000"/>
              <a:lumOff val="40000"/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623652" y="3890929"/>
            <a:ext cx="542088" cy="15774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Loader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23652" y="4154034"/>
            <a:ext cx="542088" cy="15774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17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Stub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1"/>
          <p:cNvSpPr txBox="1">
            <a:spLocks/>
          </p:cNvSpPr>
          <p:nvPr/>
        </p:nvSpPr>
        <p:spPr>
          <a:xfrm>
            <a:off x="447012" y="1571625"/>
            <a:ext cx="8229600" cy="325755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00400"/>
            <a:ext cx="2209800" cy="2209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5934"/>
            <a:ext cx="1568400" cy="156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1" y="3852335"/>
            <a:ext cx="1307999" cy="1307999"/>
          </a:xfrm>
          <a:prstGeom prst="rect">
            <a:avLst/>
          </a:prstGeom>
        </p:spPr>
      </p:pic>
      <p:sp>
        <p:nvSpPr>
          <p:cNvPr id="35" name="Isosceles Triangle 34"/>
          <p:cNvSpPr/>
          <p:nvPr/>
        </p:nvSpPr>
        <p:spPr>
          <a:xfrm rot="5400000">
            <a:off x="715235" y="2362402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45210"/>
            <a:ext cx="1219200" cy="12192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07069" y="2215525"/>
            <a:ext cx="1509486" cy="25937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Packing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Engine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8" name="Curved Connector 37"/>
          <p:cNvCxnSpPr>
            <a:stCxn id="34" idx="3"/>
            <a:endCxn id="36" idx="1"/>
          </p:cNvCxnSpPr>
          <p:nvPr/>
        </p:nvCxnSpPr>
        <p:spPr>
          <a:xfrm flipV="1">
            <a:off x="2133600" y="2954810"/>
            <a:ext cx="1066800" cy="1551525"/>
          </a:xfrm>
          <a:prstGeom prst="curvedConnector3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Curved Connector 38"/>
          <p:cNvCxnSpPr>
            <a:stCxn id="33" idx="3"/>
            <a:endCxn id="36" idx="1"/>
          </p:cNvCxnSpPr>
          <p:nvPr/>
        </p:nvCxnSpPr>
        <p:spPr>
          <a:xfrm>
            <a:off x="2178000" y="2090134"/>
            <a:ext cx="1022400" cy="864676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40" name="Curved Connector 39"/>
          <p:cNvCxnSpPr>
            <a:stCxn id="36" idx="3"/>
          </p:cNvCxnSpPr>
          <p:nvPr/>
        </p:nvCxnSpPr>
        <p:spPr>
          <a:xfrm>
            <a:off x="4419600" y="2954810"/>
            <a:ext cx="1176335" cy="849701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1295400" y="1045534"/>
            <a:ext cx="1295400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Initial Exe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95400" y="3560134"/>
            <a:ext cx="1295400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Stub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04809" y="2954810"/>
            <a:ext cx="1295400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Packed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 Exe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5400000">
            <a:off x="7737454" y="1121452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4879" y="1121268"/>
            <a:ext cx="188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kern="0" dirty="0" smtClean="0">
                <a:solidFill>
                  <a:srgbClr val="9BBB59">
                    <a:lumMod val="50000"/>
                  </a:srgbClr>
                </a:solidFill>
                <a:latin typeface="Courier New" pitchFamily="49" charset="0"/>
                <a:cs typeface="Courier New" pitchFamily="49" charset="0"/>
              </a:rPr>
              <a:t>Entry Point</a:t>
            </a:r>
            <a:endParaRPr lang="en-US" b="1" kern="0" dirty="0">
              <a:solidFill>
                <a:srgbClr val="9BBB59">
                  <a:lumMod val="50000"/>
                </a:srgbClr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95795" y="3536820"/>
            <a:ext cx="1313609" cy="1373288"/>
            <a:chOff x="990600" y="1371020"/>
            <a:chExt cx="4648200" cy="464878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371600"/>
              <a:ext cx="4648200" cy="46482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1360714" y="1516743"/>
              <a:ext cx="2754086" cy="914400"/>
            </a:xfrm>
            <a:prstGeom prst="rect">
              <a:avLst/>
            </a:prstGeom>
            <a:solidFill>
              <a:sysClr val="window" lastClr="FFFFFF">
                <a:lumMod val="75000"/>
                <a:alpha val="84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60713" y="2528659"/>
              <a:ext cx="2754086" cy="2348140"/>
            </a:xfrm>
            <a:prstGeom prst="rect">
              <a:avLst/>
            </a:prstGeom>
            <a:solidFill>
              <a:srgbClr val="C0504D">
                <a:lumMod val="60000"/>
                <a:lumOff val="40000"/>
                <a:alpha val="8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48000" y="1371020"/>
              <a:ext cx="1918177" cy="53398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Loader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47999" y="2261670"/>
              <a:ext cx="1918177" cy="53398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317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Stub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60713" y="5033951"/>
              <a:ext cx="2754086" cy="681047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047998" y="4800599"/>
              <a:ext cx="1918176" cy="397711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31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Conf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54" name="Isosceles Triangle 53"/>
          <p:cNvSpPr/>
          <p:nvPr/>
        </p:nvSpPr>
        <p:spPr>
          <a:xfrm rot="5400000">
            <a:off x="5940410" y="3541344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35107" y="4141387"/>
            <a:ext cx="778321" cy="270121"/>
          </a:xfrm>
          <a:prstGeom prst="rect">
            <a:avLst/>
          </a:prstGeom>
          <a:solidFill>
            <a:sysClr val="window" lastClr="FFFFFF">
              <a:lumMod val="75000"/>
              <a:alpha val="8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35107" y="4440315"/>
            <a:ext cx="720585" cy="388860"/>
          </a:xfrm>
          <a:prstGeom prst="rect">
            <a:avLst/>
          </a:prstGeom>
          <a:solidFill>
            <a:srgbClr val="C0504D">
              <a:lumMod val="60000"/>
              <a:lumOff val="40000"/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11944" y="4098339"/>
            <a:ext cx="542088" cy="15774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7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Loader</a:t>
            </a:r>
            <a:endParaRPr lang="en-US" sz="7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411944" y="4361444"/>
            <a:ext cx="542088" cy="15774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17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7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Stub</a:t>
            </a:r>
            <a:endParaRPr lang="en-US" sz="7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1"/>
          <p:cNvSpPr txBox="1">
            <a:spLocks/>
          </p:cNvSpPr>
          <p:nvPr/>
        </p:nvSpPr>
        <p:spPr>
          <a:xfrm>
            <a:off x="457200" y="2038351"/>
            <a:ext cx="8229600" cy="325755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1676400"/>
            <a:ext cx="9144000" cy="3048000"/>
          </a:xfrm>
          <a:prstGeom prst="rect">
            <a:avLst/>
          </a:prstGeom>
          <a:gradFill>
            <a:gsLst>
              <a:gs pos="0">
                <a:sysClr val="window" lastClr="FFFFFF"/>
              </a:gs>
              <a:gs pos="50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600" y="1676400"/>
            <a:ext cx="2743200" cy="3048000"/>
          </a:xfrm>
          <a:prstGeom prst="rect">
            <a:avLst/>
          </a:prstGeom>
          <a:solidFill>
            <a:srgbClr val="9BBB59">
              <a:lumMod val="50000"/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1" name="Curved Up Arrow 30"/>
          <p:cNvSpPr/>
          <p:nvPr/>
        </p:nvSpPr>
        <p:spPr>
          <a:xfrm>
            <a:off x="990600" y="3702957"/>
            <a:ext cx="4288321" cy="1783443"/>
          </a:xfrm>
          <a:prstGeom prst="curvedUp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12928" y="1385377"/>
            <a:ext cx="1577872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Process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 Memory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600" y="1381569"/>
            <a:ext cx="1577872" cy="220989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Heap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0833" y="2419614"/>
            <a:ext cx="1092266" cy="1233198"/>
            <a:chOff x="990600" y="1371020"/>
            <a:chExt cx="4648200" cy="464878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371600"/>
              <a:ext cx="4648200" cy="464820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1360714" y="1516743"/>
              <a:ext cx="2754086" cy="914400"/>
            </a:xfrm>
            <a:prstGeom prst="rect">
              <a:avLst/>
            </a:prstGeom>
            <a:solidFill>
              <a:sysClr val="window" lastClr="FFFFFF">
                <a:lumMod val="75000"/>
                <a:alpha val="84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60714" y="2528660"/>
              <a:ext cx="2754086" cy="2348139"/>
            </a:xfrm>
            <a:prstGeom prst="rect">
              <a:avLst/>
            </a:prstGeom>
            <a:solidFill>
              <a:srgbClr val="C0504D">
                <a:lumMod val="60000"/>
                <a:lumOff val="40000"/>
                <a:alpha val="8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48000" y="1371020"/>
              <a:ext cx="1918177" cy="53398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Loader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047999" y="2261670"/>
              <a:ext cx="1918177" cy="53398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317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Stub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60714" y="5033952"/>
              <a:ext cx="2754086" cy="68104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48000" y="4800600"/>
              <a:ext cx="1918177" cy="39771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31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Conf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2" y="1917380"/>
            <a:ext cx="2209800" cy="22098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68207" y="2253800"/>
            <a:ext cx="1313609" cy="1373288"/>
            <a:chOff x="990600" y="1371020"/>
            <a:chExt cx="4648200" cy="464878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371600"/>
              <a:ext cx="4648200" cy="46482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1360714" y="1516743"/>
              <a:ext cx="2754086" cy="914400"/>
            </a:xfrm>
            <a:prstGeom prst="rect">
              <a:avLst/>
            </a:prstGeom>
            <a:solidFill>
              <a:sysClr val="window" lastClr="FFFFFF">
                <a:lumMod val="75000"/>
                <a:alpha val="84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60713" y="2528659"/>
              <a:ext cx="2754086" cy="2348140"/>
            </a:xfrm>
            <a:prstGeom prst="rect">
              <a:avLst/>
            </a:prstGeom>
            <a:solidFill>
              <a:srgbClr val="C0504D">
                <a:lumMod val="60000"/>
                <a:lumOff val="40000"/>
                <a:alpha val="8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048000" y="1371020"/>
              <a:ext cx="1918177" cy="53398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Loader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047999" y="2261670"/>
              <a:ext cx="1918177" cy="53398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317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Stub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60713" y="5033951"/>
              <a:ext cx="2754086" cy="681047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47998" y="4800599"/>
              <a:ext cx="1918176" cy="397711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31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Conf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51" name="Isosceles Triangle 50"/>
          <p:cNvSpPr/>
          <p:nvPr/>
        </p:nvSpPr>
        <p:spPr>
          <a:xfrm rot="5400000">
            <a:off x="412822" y="2258324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2200" y="485775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First stage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8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Packing </a:t>
            </a:r>
            <a:r>
              <a:rPr lang="en-US" dirty="0" smtClean="0"/>
              <a:t>101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smtClean="0"/>
              <a:t>antivirus detection</a:t>
            </a:r>
          </a:p>
          <a:p>
            <a:endParaRPr lang="en-US" dirty="0"/>
          </a:p>
          <a:p>
            <a:r>
              <a:rPr lang="en-US" dirty="0"/>
              <a:t>Code emulation </a:t>
            </a:r>
            <a:r>
              <a:rPr lang="en-US" dirty="0" smtClean="0"/>
              <a:t>detection</a:t>
            </a:r>
          </a:p>
          <a:p>
            <a:endParaRPr lang="en-US" dirty="0"/>
          </a:p>
          <a:p>
            <a:r>
              <a:rPr lang="en-US" dirty="0"/>
              <a:t>Dynamic </a:t>
            </a:r>
            <a:r>
              <a:rPr lang="en-US" dirty="0" smtClean="0"/>
              <a:t>antivirus detection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1"/>
          <p:cNvSpPr txBox="1">
            <a:spLocks/>
          </p:cNvSpPr>
          <p:nvPr/>
        </p:nvSpPr>
        <p:spPr>
          <a:xfrm>
            <a:off x="457200" y="2028382"/>
            <a:ext cx="8229600" cy="325755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 flipH="1">
            <a:off x="0" y="1666431"/>
            <a:ext cx="9144000" cy="3048000"/>
          </a:xfrm>
          <a:prstGeom prst="rect">
            <a:avLst/>
          </a:prstGeom>
          <a:gradFill>
            <a:gsLst>
              <a:gs pos="0">
                <a:sysClr val="window" lastClr="FFFFFF"/>
              </a:gs>
              <a:gs pos="50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48175" y="1666431"/>
            <a:ext cx="2743200" cy="3048000"/>
          </a:xfrm>
          <a:prstGeom prst="rect">
            <a:avLst/>
          </a:prstGeom>
          <a:solidFill>
            <a:srgbClr val="9BBB59">
              <a:lumMod val="50000"/>
              <a:alpha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2928" y="1375408"/>
            <a:ext cx="1577872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Process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 Memory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19600" y="1371600"/>
            <a:ext cx="1577872" cy="220989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Heap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400833" y="2409645"/>
            <a:ext cx="1092266" cy="1233198"/>
            <a:chOff x="990600" y="1371020"/>
            <a:chExt cx="4648200" cy="464878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371600"/>
              <a:ext cx="4648200" cy="46482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360714" y="1516743"/>
              <a:ext cx="2754086" cy="914400"/>
            </a:xfrm>
            <a:prstGeom prst="rect">
              <a:avLst/>
            </a:prstGeom>
            <a:solidFill>
              <a:sysClr val="window" lastClr="FFFFFF">
                <a:lumMod val="75000"/>
                <a:alpha val="84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60714" y="2528660"/>
              <a:ext cx="2754086" cy="2348139"/>
            </a:xfrm>
            <a:prstGeom prst="rect">
              <a:avLst/>
            </a:prstGeom>
            <a:solidFill>
              <a:srgbClr val="C0504D">
                <a:lumMod val="60000"/>
                <a:lumOff val="40000"/>
                <a:alpha val="8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048000" y="1371020"/>
              <a:ext cx="1918177" cy="53398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Loader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47999" y="2261670"/>
              <a:ext cx="1918177" cy="53398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317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Stub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60714" y="5033952"/>
              <a:ext cx="2754086" cy="681048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048000" y="4800600"/>
              <a:ext cx="1918177" cy="39771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31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Conf</a:t>
              </a: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4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2" y="1907411"/>
            <a:ext cx="2209800" cy="2209800"/>
          </a:xfrm>
          <a:prstGeom prst="rect">
            <a:avLst/>
          </a:prstGeom>
        </p:spPr>
      </p:pic>
      <p:sp>
        <p:nvSpPr>
          <p:cNvPr id="50" name="Isosceles Triangle 49"/>
          <p:cNvSpPr/>
          <p:nvPr/>
        </p:nvSpPr>
        <p:spPr>
          <a:xfrm rot="5400000">
            <a:off x="405806" y="3642955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1" name="Curved Up Arrow 50"/>
          <p:cNvSpPr/>
          <p:nvPr/>
        </p:nvSpPr>
        <p:spPr>
          <a:xfrm flipH="1">
            <a:off x="641124" y="3937368"/>
            <a:ext cx="4288321" cy="1783443"/>
          </a:xfrm>
          <a:prstGeom prst="curvedUpArrow">
            <a:avLst/>
          </a:prstGeom>
          <a:solidFill>
            <a:srgbClr val="92D050"/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37584" y="4935650"/>
            <a:ext cx="205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Second stage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4096613" y="2614410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06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Challenge 2: Stub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r>
              <a:rPr lang="nl-BE" dirty="0"/>
              <a:t>Hijack is easy: edit AddressOfEntryPoint</a:t>
            </a:r>
          </a:p>
          <a:p>
            <a:r>
              <a:rPr lang="nl-BE" dirty="0"/>
              <a:t>But </a:t>
            </a:r>
            <a:r>
              <a:rPr lang="nl-BE" dirty="0" smtClean="0"/>
              <a:t>how to </a:t>
            </a:r>
            <a:r>
              <a:rPr lang="nl-BE" dirty="0"/>
              <a:t>inject the </a:t>
            </a:r>
            <a:r>
              <a:rPr lang="nl-BE" dirty="0" smtClean="0"/>
              <a:t>stub stealthy?</a:t>
            </a:r>
            <a:endParaRPr lang="nl-BE" dirty="0"/>
          </a:p>
          <a:p>
            <a:pPr lvl="1"/>
            <a:r>
              <a:rPr lang="nl-BE" dirty="0"/>
              <a:t>Code section can’t be extended easily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UPX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99" y="1974678"/>
            <a:ext cx="4598670" cy="14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User\Desktop\Screen Shot 2014-06-28 at 18.04.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99" y="1724749"/>
            <a:ext cx="4598670" cy="2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User\Desktop\Screen Shot 2014-06-30 at 22.15.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79" y="1745143"/>
            <a:ext cx="1524000" cy="169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774779" y="2616265"/>
            <a:ext cx="304800" cy="1524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723219" y="3450408"/>
            <a:ext cx="381000" cy="29400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99" y="4051537"/>
            <a:ext cx="4568190" cy="10702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5" descr="C:\Users\AdminUser\Desktop\Screen Shot 2014-06-28 at 18.02.4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99" y="3789115"/>
            <a:ext cx="4568190" cy="2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5740489" y="4687807"/>
            <a:ext cx="304800" cy="1524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User\Desktop\Screen Shot 2014-06-30 at 22.17.4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20" y="3720935"/>
            <a:ext cx="1532800" cy="173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6209119" y="4219177"/>
            <a:ext cx="670559" cy="152400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6171020" y="4813537"/>
            <a:ext cx="746759" cy="152400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6171020" y="4992607"/>
            <a:ext cx="1127759" cy="179070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744536" y="4579244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733036" y="2518944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83"/>
          <a:stretch/>
        </p:blipFill>
        <p:spPr bwMode="auto">
          <a:xfrm>
            <a:off x="510540" y="1619664"/>
            <a:ext cx="1165860" cy="11630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5"/>
          <a:stretch/>
        </p:blipFill>
        <p:spPr bwMode="auto">
          <a:xfrm>
            <a:off x="1828800" y="1631095"/>
            <a:ext cx="1219200" cy="11515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95"/>
          <a:stretch/>
        </p:blipFill>
        <p:spPr bwMode="auto">
          <a:xfrm>
            <a:off x="3200400" y="1631095"/>
            <a:ext cx="1245870" cy="11572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05"/>
          <a:stretch/>
        </p:blipFill>
        <p:spPr bwMode="auto">
          <a:xfrm>
            <a:off x="4572000" y="1615854"/>
            <a:ext cx="1234440" cy="11572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95"/>
          <a:stretch/>
        </p:blipFill>
        <p:spPr bwMode="auto">
          <a:xfrm>
            <a:off x="5943600" y="1615854"/>
            <a:ext cx="1143000" cy="11572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97"/>
          <a:stretch/>
        </p:blipFill>
        <p:spPr bwMode="auto">
          <a:xfrm>
            <a:off x="7239000" y="1615854"/>
            <a:ext cx="1295400" cy="11572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0540" y="1030069"/>
            <a:ext cx="802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Fastpack	             FSG	     MEW             MPRESS        PECompact          UPACK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/>
          <a:stretch/>
        </p:blipFill>
        <p:spPr bwMode="auto">
          <a:xfrm>
            <a:off x="499110" y="3087469"/>
            <a:ext cx="1188720" cy="16478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86740" y="4916269"/>
            <a:ext cx="802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Molebox	           PELOCK	   PESpin          Software         Thermida          VMProtect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13"/>
          <a:stretch/>
        </p:blipFill>
        <p:spPr bwMode="auto">
          <a:xfrm>
            <a:off x="1920240" y="3068418"/>
            <a:ext cx="1158240" cy="16859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Picture 13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97"/>
          <a:stretch/>
        </p:blipFill>
        <p:spPr bwMode="auto">
          <a:xfrm>
            <a:off x="3310890" y="3068418"/>
            <a:ext cx="1135380" cy="16668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14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3"/>
          <a:stretch/>
        </p:blipFill>
        <p:spPr bwMode="auto">
          <a:xfrm>
            <a:off x="4732020" y="2916019"/>
            <a:ext cx="914400" cy="19716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631055" y="4916269"/>
            <a:ext cx="111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                 Passport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20"/>
          <a:stretch/>
        </p:blipFill>
        <p:spPr bwMode="auto">
          <a:xfrm>
            <a:off x="5887402" y="3077943"/>
            <a:ext cx="1191578" cy="1666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17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01"/>
          <a:stretch/>
        </p:blipFill>
        <p:spPr bwMode="auto">
          <a:xfrm>
            <a:off x="7289958" y="3032223"/>
            <a:ext cx="1193483" cy="1828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87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6"/>
          <a:stretch/>
        </p:blipFill>
        <p:spPr bwMode="auto">
          <a:xfrm>
            <a:off x="2708017" y="1643721"/>
            <a:ext cx="3692783" cy="429987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Inline</a:t>
            </a:r>
            <a:endParaRPr lang="en-US" dirty="0"/>
          </a:p>
        </p:txBody>
      </p:sp>
      <p:sp>
        <p:nvSpPr>
          <p:cNvPr id="14" name="Isosceles Triangle 13"/>
          <p:cNvSpPr/>
          <p:nvPr/>
        </p:nvSpPr>
        <p:spPr>
          <a:xfrm rot="5400000">
            <a:off x="2203179" y="2352483"/>
            <a:ext cx="521344" cy="508101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rot="16200000">
            <a:off x="6267077" y="5107738"/>
            <a:ext cx="521344" cy="508101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4747" y="2057400"/>
            <a:ext cx="1175161" cy="30437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84145" y="1828800"/>
            <a:ext cx="1175161" cy="32003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Inline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53413" y="2382485"/>
            <a:ext cx="3313747" cy="168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25.png"/>
          <p:cNvPicPr/>
          <p:nvPr/>
        </p:nvPicPr>
        <p:blipFill rotWithShape="1">
          <a:blip r:embed="rId3"/>
          <a:srcRect l="1522"/>
          <a:stretch/>
        </p:blipFill>
        <p:spPr>
          <a:xfrm>
            <a:off x="5118735" y="2353910"/>
            <a:ext cx="3451860" cy="1855176"/>
          </a:xfrm>
          <a:prstGeom prst="rect">
            <a:avLst/>
          </a:prstGeom>
          <a:ln/>
        </p:spPr>
      </p:pic>
      <p:sp>
        <p:nvSpPr>
          <p:cNvPr id="7" name="Notched Right Arrow 6"/>
          <p:cNvSpPr/>
          <p:nvPr/>
        </p:nvSpPr>
        <p:spPr>
          <a:xfrm>
            <a:off x="4067175" y="3104480"/>
            <a:ext cx="899160" cy="457200"/>
          </a:xfrm>
          <a:prstGeom prst="notch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363391"/>
            <a:ext cx="3562350" cy="12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/>
          <p:cNvSpPr/>
          <p:nvPr/>
        </p:nvSpPr>
        <p:spPr>
          <a:xfrm rot="5400000">
            <a:off x="301850" y="3019329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6200000">
            <a:off x="8566073" y="3894551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18735" y="3982391"/>
            <a:ext cx="3451860" cy="226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Inline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" y="2051050"/>
            <a:ext cx="81454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199"/>
            <a:ext cx="501015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NewPE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1959305" y="2487102"/>
            <a:ext cx="473949" cy="419918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6200000">
            <a:off x="7288185" y="4370415"/>
            <a:ext cx="473949" cy="419918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4984" y="2209800"/>
            <a:ext cx="1175161" cy="2743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09060" y="2209800"/>
            <a:ext cx="1173480" cy="27432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9800" y="144780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29400" y="1447800"/>
            <a:ext cx="609600" cy="228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63839" y="1689100"/>
            <a:ext cx="1175161" cy="26542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65520" y="5181600"/>
            <a:ext cx="1173480" cy="1447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NewPE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9609" y="2084070"/>
            <a:ext cx="3313747" cy="16855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otched Right Arrow 4"/>
          <p:cNvSpPr/>
          <p:nvPr/>
        </p:nvSpPr>
        <p:spPr>
          <a:xfrm>
            <a:off x="4103370" y="2834640"/>
            <a:ext cx="899160" cy="457200"/>
          </a:xfrm>
          <a:prstGeom prst="notch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8.png"/>
          <p:cNvPicPr/>
          <p:nvPr/>
        </p:nvPicPr>
        <p:blipFill rotWithShape="1">
          <a:blip r:embed="rId3"/>
          <a:srcRect l="1628" r="1"/>
          <a:stretch/>
        </p:blipFill>
        <p:spPr>
          <a:xfrm>
            <a:off x="5147310" y="2057400"/>
            <a:ext cx="3223260" cy="1757342"/>
          </a:xfrm>
          <a:prstGeom prst="rect">
            <a:avLst/>
          </a:prstGeom>
          <a:ln/>
        </p:spPr>
      </p:pic>
      <p:pic>
        <p:nvPicPr>
          <p:cNvPr id="7" name="image08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808605" y="3943055"/>
            <a:ext cx="3526790" cy="1512865"/>
          </a:xfrm>
          <a:prstGeom prst="rect">
            <a:avLst/>
          </a:prstGeom>
          <a:ln/>
        </p:spPr>
      </p:pic>
      <p:sp>
        <p:nvSpPr>
          <p:cNvPr id="8" name="Isosceles Triangle 7"/>
          <p:cNvSpPr/>
          <p:nvPr/>
        </p:nvSpPr>
        <p:spPr>
          <a:xfrm rot="5400000">
            <a:off x="338046" y="2753343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>
          <a:xfrm rot="16200000">
            <a:off x="8366049" y="2762550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2834640"/>
            <a:ext cx="609600" cy="228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15000" y="283464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NewPE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8" y="1742097"/>
            <a:ext cx="8268022" cy="366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Who are we</a:t>
            </a:r>
            <a:endParaRPr lang="en-US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990600" y="3676649"/>
            <a:ext cx="5638800" cy="1504951"/>
          </a:xfrm>
          <a:prstGeom prst="snip1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Alaeddine Mesbahi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Consultant based in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@3asm_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  <a:hlinkClick r:id="rId2"/>
              </a:rPr>
              <a:t>http://yap0wnb.blogspot.fr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990600" y="1847850"/>
            <a:ext cx="5638800" cy="1581150"/>
          </a:xfrm>
          <a:prstGeom prst="snip1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Arne Swinnen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Consultant based in Belgium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@arneswinnen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  <a:hlinkClick r:id="rId3"/>
              </a:rPr>
              <a:t>http://www.arneswinnen.net</a:t>
            </a:r>
            <a:endParaRPr kumimoji="0" lang="nl-BE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http://www.automatiseringgids.nl/binaries/content/gallery/ag/redactie-oud/organisaties-logo-s/v/verizon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12669" r="10125" b="16453"/>
          <a:stretch/>
        </p:blipFill>
        <p:spPr bwMode="auto">
          <a:xfrm>
            <a:off x="5029200" y="3845380"/>
            <a:ext cx="1237593" cy="6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nviso.be/gfx/logos/nviso_logo_RGB_base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00249"/>
            <a:ext cx="1397833" cy="6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371600"/>
            <a:ext cx="51625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Resource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1558632" y="2489148"/>
            <a:ext cx="356085" cy="508101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16200000">
            <a:off x="7140433" y="2107905"/>
            <a:ext cx="356085" cy="508101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0725" y="2361955"/>
            <a:ext cx="1133475" cy="27434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76625" y="2374410"/>
            <a:ext cx="1133475" cy="274344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10726" y="1517073"/>
            <a:ext cx="1246823" cy="145472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48826" y="3060210"/>
            <a:ext cx="1133475" cy="27434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98026" y="2984499"/>
            <a:ext cx="1259523" cy="35076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Resource</a:t>
            </a:r>
            <a:endParaRPr lang="en-US" dirty="0"/>
          </a:p>
        </p:txBody>
      </p:sp>
      <p:pic>
        <p:nvPicPr>
          <p:cNvPr id="4" name="image2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410200" y="2810509"/>
            <a:ext cx="2895600" cy="1609091"/>
          </a:xfrm>
          <a:prstGeom prst="rect">
            <a:avLst/>
          </a:prstGeom>
          <a:ln/>
        </p:spPr>
      </p:pic>
      <p:pic>
        <p:nvPicPr>
          <p:cNvPr id="5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52450" y="2810509"/>
            <a:ext cx="3352800" cy="1609090"/>
          </a:xfrm>
          <a:prstGeom prst="rect">
            <a:avLst/>
          </a:prstGeom>
          <a:ln/>
        </p:spPr>
      </p:pic>
      <p:sp>
        <p:nvSpPr>
          <p:cNvPr id="6" name="Notched Right Arrow 5"/>
          <p:cNvSpPr/>
          <p:nvPr/>
        </p:nvSpPr>
        <p:spPr>
          <a:xfrm>
            <a:off x="4191000" y="3386454"/>
            <a:ext cx="899160" cy="457200"/>
          </a:xfrm>
          <a:prstGeom prst="notch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2810509"/>
            <a:ext cx="914400" cy="23749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ocess 7"/>
          <p:cNvSpPr/>
          <p:nvPr/>
        </p:nvSpPr>
        <p:spPr>
          <a:xfrm>
            <a:off x="5972175" y="4191000"/>
            <a:ext cx="2362200" cy="228600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0624" y="4201159"/>
            <a:ext cx="2714625" cy="218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Resource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3" y="1761681"/>
            <a:ext cx="8061912" cy="333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Code emulation detection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3492"/>
            <a:ext cx="4933767" cy="366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Code emulation AntiVirus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419600" y="279400"/>
            <a:ext cx="3994019" cy="5537869"/>
            <a:chOff x="4953000" y="209550"/>
            <a:chExt cx="3460617" cy="415340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486400" y="438150"/>
              <a:ext cx="2590800" cy="3505200"/>
            </a:xfrm>
            <a:prstGeom prst="roundRect">
              <a:avLst>
                <a:gd name="adj" fmla="val 5638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Organigramme : Opération manuelle 4"/>
            <p:cNvSpPr/>
            <p:nvPr/>
          </p:nvSpPr>
          <p:spPr>
            <a:xfrm rot="19589026">
              <a:off x="6773530" y="3396200"/>
              <a:ext cx="1640087" cy="956887"/>
            </a:xfrm>
            <a:prstGeom prst="flowChartManualOperation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379" y="209550"/>
              <a:ext cx="762000" cy="762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984845"/>
              <a:ext cx="1497942" cy="1378107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749801"/>
            <a:ext cx="1179579" cy="1572772"/>
          </a:xfrm>
          <a:prstGeom prst="rect">
            <a:avLst/>
          </a:prstGeom>
        </p:spPr>
      </p:pic>
      <p:sp>
        <p:nvSpPr>
          <p:cNvPr id="10" name="Rectangle à coins arrondis 10"/>
          <p:cNvSpPr/>
          <p:nvPr/>
        </p:nvSpPr>
        <p:spPr>
          <a:xfrm>
            <a:off x="4814855" y="177800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Emulator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1" name="Groupe 8"/>
          <p:cNvGrpSpPr/>
          <p:nvPr/>
        </p:nvGrpSpPr>
        <p:grpSpPr>
          <a:xfrm>
            <a:off x="1616274" y="2413000"/>
            <a:ext cx="1176188" cy="1386811"/>
            <a:chOff x="2386013" y="3874643"/>
            <a:chExt cx="1176188" cy="1040108"/>
          </a:xfrm>
        </p:grpSpPr>
        <p:pic>
          <p:nvPicPr>
            <p:cNvPr id="12" name="Imag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013" y="3874643"/>
              <a:ext cx="908149" cy="925956"/>
            </a:xfrm>
            <a:prstGeom prst="rect">
              <a:avLst/>
            </a:prstGeom>
          </p:spPr>
        </p:pic>
        <p:pic>
          <p:nvPicPr>
            <p:cNvPr id="13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4324350"/>
              <a:ext cx="590401" cy="590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49236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419600" y="279400"/>
            <a:ext cx="3994019" cy="5537869"/>
            <a:chOff x="4953000" y="209550"/>
            <a:chExt cx="3460617" cy="415340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486400" y="438150"/>
              <a:ext cx="2590800" cy="3505200"/>
            </a:xfrm>
            <a:prstGeom prst="roundRect">
              <a:avLst>
                <a:gd name="adj" fmla="val 5638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Organigramme : Opération manuelle 4"/>
            <p:cNvSpPr/>
            <p:nvPr/>
          </p:nvSpPr>
          <p:spPr>
            <a:xfrm rot="19589026">
              <a:off x="6773530" y="3396200"/>
              <a:ext cx="1640087" cy="956887"/>
            </a:xfrm>
            <a:prstGeom prst="flowChartManualOperation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379" y="209550"/>
              <a:ext cx="762000" cy="762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984845"/>
              <a:ext cx="1497942" cy="1378107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749801"/>
            <a:ext cx="1179579" cy="1572772"/>
          </a:xfrm>
          <a:prstGeom prst="rect">
            <a:avLst/>
          </a:prstGeom>
        </p:spPr>
      </p:pic>
      <p:sp>
        <p:nvSpPr>
          <p:cNvPr id="10" name="Rectangle à coins arrondis 10"/>
          <p:cNvSpPr/>
          <p:nvPr/>
        </p:nvSpPr>
        <p:spPr>
          <a:xfrm>
            <a:off x="4814855" y="177800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Emulator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0"/>
            <a:ext cx="3048000" cy="6858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3"/>
          <p:cNvGrpSpPr/>
          <p:nvPr/>
        </p:nvGrpSpPr>
        <p:grpSpPr>
          <a:xfrm>
            <a:off x="609600" y="795408"/>
            <a:ext cx="3048000" cy="3243193"/>
            <a:chOff x="838200" y="596555"/>
            <a:chExt cx="2819400" cy="2432395"/>
          </a:xfrm>
        </p:grpSpPr>
        <p:pic>
          <p:nvPicPr>
            <p:cNvPr id="16" name="Imag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074883"/>
              <a:ext cx="908149" cy="925956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838200" y="596555"/>
              <a:ext cx="2819400" cy="2432395"/>
            </a:xfrm>
            <a:prstGeom prst="rect">
              <a:avLst/>
            </a:prstGeom>
            <a:solidFill>
              <a:srgbClr val="92D05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à coins arrondis 14"/>
          <p:cNvSpPr/>
          <p:nvPr/>
        </p:nvSpPr>
        <p:spPr>
          <a:xfrm>
            <a:off x="838200" y="139700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mulated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emory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Packing 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Detection of Packers &amp;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Crypters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Performance</a:t>
            </a:r>
          </a:p>
          <a:p>
            <a:pPr marL="0" indent="0"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Bypass of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anti-emulation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1075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Method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for accelerating hardware emulator used for malware detection and analysis</a:t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EP 2237186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B1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System and method for countering detection of emulation by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malware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EP 2713302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A1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Detecting malicious software by analyzing patterns of system calls generated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during emulation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US 6775780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System and method for improving the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efficiency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of application emulation acceleration</a:t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EP 2750037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A1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System and method for detecting malware targeting the boot process of a computer using boot process emulation</a:t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US 8365297 B1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…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2" b="92017" l="2804" r="98598">
                        <a14:foregroundMark x1="7126" y1="49160" x2="7126" y2="49160"/>
                        <a14:foregroundMark x1="11098" y1="53361" x2="11098" y2="53361"/>
                        <a14:foregroundMark x1="21145" y1="60504" x2="21145" y2="60504"/>
                        <a14:foregroundMark x1="28972" y1="24370" x2="28972" y2="24370"/>
                        <a14:foregroundMark x1="35864" y1="43277" x2="35864" y2="43277"/>
                        <a14:foregroundMark x1="39836" y1="39076" x2="39836" y2="39076"/>
                        <a14:foregroundMark x1="45327" y1="32773" x2="45327" y2="32773"/>
                        <a14:foregroundMark x1="45561" y1="48319" x2="45561" y2="48319"/>
                        <a14:foregroundMark x1="45794" y1="64706" x2="45794" y2="64706"/>
                        <a14:foregroundMark x1="51285" y1="45798" x2="51285" y2="45798"/>
                        <a14:foregroundMark x1="55607" y1="38235" x2="55607" y2="38235"/>
                        <a14:foregroundMark x1="61332" y1="35294" x2="61332" y2="35294"/>
                        <a14:foregroundMark x1="66822" y1="44118" x2="66822" y2="44118"/>
                        <a14:foregroundMark x1="70327" y1="48319" x2="70327" y2="48319"/>
                        <a14:foregroundMark x1="79322" y1="39076" x2="79322" y2="39076"/>
                        <a14:foregroundMark x1="81308" y1="65546" x2="81308" y2="65546"/>
                        <a14:foregroundMark x1="93458" y1="66387" x2="93458" y2="66387"/>
                        <a14:foregroundMark x1="92407" y1="48319" x2="92407" y2="48319"/>
                        <a14:foregroundMark x1="94860" y1="50000" x2="94860" y2="50000"/>
                        <a14:foregroundMark x1="92874" y1="30252" x2="92874" y2="3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1"/>
            <a:ext cx="4419600" cy="12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0"/>
            <a:ext cx="3048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9600" y="457200"/>
            <a:ext cx="3048000" cy="813629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14"/>
          <p:cNvSpPr/>
          <p:nvPr/>
        </p:nvSpPr>
        <p:spPr>
          <a:xfrm>
            <a:off x="3673522" y="660814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.stub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1396171"/>
            <a:ext cx="3048000" cy="1423229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14"/>
          <p:cNvSpPr/>
          <p:nvPr/>
        </p:nvSpPr>
        <p:spPr>
          <a:xfrm>
            <a:off x="3643952" y="1904585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.malware (</a:t>
            </a:r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encoded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4149" y="3886200"/>
            <a:ext cx="3048000" cy="1423229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4"/>
          <p:cNvSpPr/>
          <p:nvPr/>
        </p:nvSpPr>
        <p:spPr>
          <a:xfrm>
            <a:off x="3643952" y="4394614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allocated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memory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0"/>
            <a:ext cx="3048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9600" y="457200"/>
            <a:ext cx="3048000" cy="813629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09600" y="1396171"/>
            <a:ext cx="3048000" cy="1423229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14149" y="3886200"/>
            <a:ext cx="3048000" cy="1423229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urved Up Arrow 12"/>
          <p:cNvSpPr/>
          <p:nvPr/>
        </p:nvSpPr>
        <p:spPr>
          <a:xfrm rot="15724082">
            <a:off x="3362810" y="1477553"/>
            <a:ext cx="1062251" cy="444293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Down Arrow 2"/>
          <p:cNvSpPr/>
          <p:nvPr/>
        </p:nvSpPr>
        <p:spPr>
          <a:xfrm rot="5400000">
            <a:off x="3077430" y="1092304"/>
            <a:ext cx="4623630" cy="3454193"/>
          </a:xfrm>
          <a:prstGeom prst="curvedDownArrow">
            <a:avLst>
              <a:gd name="adj1" fmla="val 15666"/>
              <a:gd name="adj2" fmla="val 36459"/>
              <a:gd name="adj3" fmla="val 2500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642694" y="504856"/>
            <a:ext cx="188227" cy="2544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0"/>
            <a:ext cx="3048000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9600" y="457200"/>
            <a:ext cx="3048000" cy="813629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09600" y="1396171"/>
            <a:ext cx="3048000" cy="1423229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14149" y="3886200"/>
            <a:ext cx="3048000" cy="1423229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42694" y="3969679"/>
            <a:ext cx="188227" cy="25441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600" y="4136149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ourier New" pitchFamily="49" charset="0"/>
                <a:cs typeface="Courier New" pitchFamily="49" charset="0"/>
              </a:rPr>
              <a:t>W^X</a:t>
            </a:r>
            <a:endParaRPr lang="en-US" sz="5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4600" y="1143000"/>
            <a:ext cx="1828800" cy="5715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514600" y="1600200"/>
            <a:ext cx="1828800" cy="813629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urier New" pitchFamily="49" charset="0"/>
                <a:cs typeface="Courier New" pitchFamily="49" charset="0"/>
              </a:rPr>
              <a:t>R-X</a:t>
            </a:r>
            <a:endParaRPr lang="fr-F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2539171"/>
            <a:ext cx="1828800" cy="1423229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urier New" pitchFamily="49" charset="0"/>
                <a:cs typeface="Courier New" pitchFamily="49" charset="0"/>
              </a:rPr>
              <a:t>R-X</a:t>
            </a:r>
            <a:endParaRPr lang="fr-F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9149" y="5029200"/>
            <a:ext cx="1828800" cy="1423229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fr-FR" strike="sngStrike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fr-FR" dirty="0" smtClean="0">
                <a:latin typeface="Courier New" pitchFamily="49" charset="0"/>
                <a:cs typeface="Courier New" pitchFamily="49" charset="0"/>
              </a:rPr>
              <a:t>X</a:t>
            </a:r>
            <a:endParaRPr lang="fr-F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5400" y="1143000"/>
            <a:ext cx="1828800" cy="5715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105400" y="1600200"/>
            <a:ext cx="1828800" cy="813629"/>
          </a:xfrm>
          <a:prstGeom prst="rect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urier New" pitchFamily="49" charset="0"/>
                <a:cs typeface="Courier New" pitchFamily="49" charset="0"/>
              </a:rPr>
              <a:t>R-X</a:t>
            </a:r>
            <a:endParaRPr lang="fr-F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2539171"/>
            <a:ext cx="1828800" cy="1423229"/>
          </a:xfrm>
          <a:prstGeom prst="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urier New" pitchFamily="49" charset="0"/>
                <a:cs typeface="Courier New" pitchFamily="49" charset="0"/>
              </a:rPr>
              <a:t>R-X</a:t>
            </a:r>
            <a:endParaRPr lang="fr-FR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9949" y="5029200"/>
            <a:ext cx="1828800" cy="1423229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Courier New" pitchFamily="49" charset="0"/>
                <a:cs typeface="Courier New" pitchFamily="49" charset="0"/>
              </a:rPr>
              <a:t>RW</a:t>
            </a:r>
            <a:r>
              <a:rPr lang="fr-FR" strike="sngStrike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X</a:t>
            </a:r>
            <a:endParaRPr lang="fr-FR" strike="sngStrike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21967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Run 1: track writable memory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228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Run 2: track writable &amp; executable memory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52488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remove Write right &amp; handle exception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540127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remove Execute right &amp; handle exception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4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0"/>
            <a:ext cx="9144000" cy="9906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817125"/>
            <a:ext cx="9144000" cy="9906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334000"/>
            <a:ext cx="9144000" cy="9906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762000"/>
            <a:ext cx="1143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Unpack1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817125"/>
            <a:ext cx="1143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5334000"/>
            <a:ext cx="1143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95400" y="762000"/>
            <a:ext cx="11430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Unpack2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2819400"/>
            <a:ext cx="11430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5400" y="5334000"/>
            <a:ext cx="11430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38400" y="762000"/>
            <a:ext cx="1143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Unpack3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81400" y="2817125"/>
            <a:ext cx="1143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38400" y="5334000"/>
            <a:ext cx="1143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1400" y="762000"/>
            <a:ext cx="3283994" cy="990600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Malware</a:t>
            </a:r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4400" y="2817125"/>
            <a:ext cx="3283994" cy="990600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1400" y="5334000"/>
            <a:ext cx="3283994" cy="990600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95400" y="2819400"/>
            <a:ext cx="5715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71800" y="2817125"/>
            <a:ext cx="5715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400" y="2817125"/>
            <a:ext cx="5715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71900" y="5334000"/>
            <a:ext cx="5715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Line Callout 1 (Accent Bar) 24"/>
          <p:cNvSpPr/>
          <p:nvPr/>
        </p:nvSpPr>
        <p:spPr>
          <a:xfrm>
            <a:off x="3810000" y="4572000"/>
            <a:ext cx="2556397" cy="381000"/>
          </a:xfrm>
          <a:prstGeom prst="accentCallout1">
            <a:avLst>
              <a:gd name="adj1" fmla="val 25914"/>
              <a:gd name="adj2" fmla="val 743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WriteFile</a:t>
            </a:r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373868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Naïve automated unpacker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888468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OmniUnpack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752600"/>
            <a:ext cx="9144000" cy="9906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52400" y="1752600"/>
            <a:ext cx="1143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Fake unpack1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76212" y="1752600"/>
            <a:ext cx="11430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Real Unpack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26606" y="1752600"/>
            <a:ext cx="3283994" cy="990600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Malware</a:t>
            </a:r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Line Callout 1 (Accent Bar) 31"/>
          <p:cNvSpPr/>
          <p:nvPr/>
        </p:nvSpPr>
        <p:spPr>
          <a:xfrm>
            <a:off x="1524000" y="990600"/>
            <a:ext cx="2556397" cy="381000"/>
          </a:xfrm>
          <a:prstGeom prst="accentCallout1">
            <a:avLst>
              <a:gd name="adj1" fmla="val 25914"/>
              <a:gd name="adj2" fmla="val 743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WriteFile</a:t>
            </a:r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24000" y="17526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0" name="Line Callout 1 (Accent Bar) 39"/>
          <p:cNvSpPr/>
          <p:nvPr/>
        </p:nvSpPr>
        <p:spPr>
          <a:xfrm>
            <a:off x="1939403" y="16383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57400" y="17526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2" name="Line Callout 1 (Accent Bar) 41"/>
          <p:cNvSpPr/>
          <p:nvPr/>
        </p:nvSpPr>
        <p:spPr>
          <a:xfrm>
            <a:off x="2472803" y="16383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90800" y="17526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4" name="Line Callout 1 (Accent Bar) 43"/>
          <p:cNvSpPr/>
          <p:nvPr/>
        </p:nvSpPr>
        <p:spPr>
          <a:xfrm>
            <a:off x="3006203" y="16383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24200" y="17526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6" name="Line Callout 1 (Accent Bar) 45"/>
          <p:cNvSpPr/>
          <p:nvPr/>
        </p:nvSpPr>
        <p:spPr>
          <a:xfrm>
            <a:off x="3539603" y="16383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57600" y="17526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" name="Line Callout 1 (Accent Bar) 47"/>
          <p:cNvSpPr/>
          <p:nvPr/>
        </p:nvSpPr>
        <p:spPr>
          <a:xfrm>
            <a:off x="4073003" y="16383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3962400"/>
            <a:ext cx="9144000" cy="9906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52400" y="3962400"/>
            <a:ext cx="1143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Fake unpack1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76212" y="3962400"/>
            <a:ext cx="11430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Real Unpack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326606" y="3962400"/>
            <a:ext cx="3283994" cy="990600"/>
          </a:xfrm>
          <a:prstGeom prst="rect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Malware</a:t>
            </a:r>
            <a:endParaRPr lang="en-US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3" name="Line Callout 1 (Accent Bar) 52"/>
          <p:cNvSpPr/>
          <p:nvPr/>
        </p:nvSpPr>
        <p:spPr>
          <a:xfrm>
            <a:off x="1524000" y="3200400"/>
            <a:ext cx="2556397" cy="381000"/>
          </a:xfrm>
          <a:prstGeom prst="accentCallout1">
            <a:avLst>
              <a:gd name="adj1" fmla="val 25914"/>
              <a:gd name="adj2" fmla="val 743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WriteFile</a:t>
            </a:r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524000" y="39624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057400" y="39624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Line Callout 1 (Accent Bar) 56"/>
          <p:cNvSpPr/>
          <p:nvPr/>
        </p:nvSpPr>
        <p:spPr>
          <a:xfrm>
            <a:off x="2472803" y="38481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0800" y="39624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Line Callout 1 (Accent Bar) 58"/>
          <p:cNvSpPr/>
          <p:nvPr/>
        </p:nvSpPr>
        <p:spPr>
          <a:xfrm>
            <a:off x="3006203" y="38481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124200" y="39624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" name="Line Callout 1 (Accent Bar) 60"/>
          <p:cNvSpPr/>
          <p:nvPr/>
        </p:nvSpPr>
        <p:spPr>
          <a:xfrm>
            <a:off x="3539603" y="38481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57600" y="3962400"/>
            <a:ext cx="2286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3" name="Line Callout 1 (Accent Bar) 62"/>
          <p:cNvSpPr/>
          <p:nvPr/>
        </p:nvSpPr>
        <p:spPr>
          <a:xfrm>
            <a:off x="4073003" y="3848100"/>
            <a:ext cx="2556397" cy="190500"/>
          </a:xfrm>
          <a:prstGeom prst="accentCallout1">
            <a:avLst>
              <a:gd name="adj1" fmla="val 104719"/>
              <a:gd name="adj2" fmla="val -1926"/>
              <a:gd name="adj3" fmla="val 331008"/>
              <a:gd name="adj4" fmla="val -4917"/>
            </a:avLst>
          </a:prstGeom>
          <a:noFill/>
          <a:ln>
            <a:solidFill>
              <a:srgbClr val="FF0000"/>
            </a:solidFill>
            <a:headEnd type="none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676400" y="3962400"/>
            <a:ext cx="5715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86600" y="10668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Inst.1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15240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Inst.2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6600" y="19812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Inst.3</a:t>
            </a:r>
          </a:p>
        </p:txBody>
      </p:sp>
      <p:sp>
        <p:nvSpPr>
          <p:cNvPr id="8" name="Rectangle 7"/>
          <p:cNvSpPr/>
          <p:nvPr/>
        </p:nvSpPr>
        <p:spPr>
          <a:xfrm>
            <a:off x="7086600" y="24384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Inst.4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6600" y="28956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6600" y="33528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38100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86600" y="42672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6600" y="47244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Inst.N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>
            <a:off x="3276600" y="2324100"/>
            <a:ext cx="1447800" cy="685800"/>
          </a:xfrm>
          <a:prstGeom prst="round1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Emulator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9" name="Elbow Connector 38"/>
          <p:cNvCxnSpPr>
            <a:stCxn id="5" idx="1"/>
          </p:cNvCxnSpPr>
          <p:nvPr/>
        </p:nvCxnSpPr>
        <p:spPr>
          <a:xfrm rot="10800000" flipV="1">
            <a:off x="4724400" y="1295400"/>
            <a:ext cx="2362200" cy="1409700"/>
          </a:xfrm>
          <a:prstGeom prst="bentConnector3">
            <a:avLst/>
          </a:prstGeom>
          <a:ln w="28575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ingle Corner Rectangle 25"/>
          <p:cNvSpPr/>
          <p:nvPr/>
        </p:nvSpPr>
        <p:spPr>
          <a:xfrm>
            <a:off x="3581400" y="5029200"/>
            <a:ext cx="1447800" cy="685800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Analyzer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7" name="Elbow Connector 26"/>
          <p:cNvCxnSpPr>
            <a:stCxn id="17" idx="2"/>
            <a:endCxn id="26" idx="0"/>
          </p:cNvCxnSpPr>
          <p:nvPr/>
        </p:nvCxnSpPr>
        <p:spPr>
          <a:xfrm rot="16200000" flipH="1">
            <a:off x="3143250" y="3867150"/>
            <a:ext cx="2019300" cy="304800"/>
          </a:xfrm>
          <a:prstGeom prst="bentConnector3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4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86600" y="10668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Inst.1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15240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Inst.2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6600" y="19812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Inst.3</a:t>
            </a:r>
          </a:p>
        </p:txBody>
      </p:sp>
      <p:sp>
        <p:nvSpPr>
          <p:cNvPr id="8" name="Rectangle 7"/>
          <p:cNvSpPr/>
          <p:nvPr/>
        </p:nvSpPr>
        <p:spPr>
          <a:xfrm>
            <a:off x="7086600" y="24384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Inst.4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6600" y="28956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86600" y="33528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38100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86600" y="42672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6600" y="47244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Inst.N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" y="1295400"/>
            <a:ext cx="4419600" cy="2819400"/>
          </a:xfrm>
          <a:prstGeom prst="roundRect">
            <a:avLst>
              <a:gd name="adj" fmla="val 655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ingle Corner Rectangle 14"/>
          <p:cNvSpPr/>
          <p:nvPr/>
        </p:nvSpPr>
        <p:spPr>
          <a:xfrm>
            <a:off x="3124200" y="24384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Instruction review Module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ound Single Corner Rectangle 15"/>
          <p:cNvSpPr/>
          <p:nvPr/>
        </p:nvSpPr>
        <p:spPr>
          <a:xfrm>
            <a:off x="685800" y="18288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System Call Emulator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>
            <a:off x="685800" y="29718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Standard Emulator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1" name="Elbow Connector 20"/>
          <p:cNvCxnSpPr>
            <a:stCxn id="15" idx="1"/>
            <a:endCxn id="16" idx="3"/>
          </p:cNvCxnSpPr>
          <p:nvPr/>
        </p:nvCxnSpPr>
        <p:spPr>
          <a:xfrm rot="10800000">
            <a:off x="2133600" y="2171700"/>
            <a:ext cx="990600" cy="609600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7" idx="3"/>
          </p:cNvCxnSpPr>
          <p:nvPr/>
        </p:nvCxnSpPr>
        <p:spPr>
          <a:xfrm rot="10800000" flipV="1">
            <a:off x="2133600" y="2781302"/>
            <a:ext cx="990600" cy="533397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6" idx="0"/>
            <a:endCxn id="15" idx="0"/>
          </p:cNvCxnSpPr>
          <p:nvPr/>
        </p:nvCxnSpPr>
        <p:spPr>
          <a:xfrm rot="16200000" flipH="1">
            <a:off x="2324100" y="914400"/>
            <a:ext cx="609600" cy="2438400"/>
          </a:xfrm>
          <a:prstGeom prst="bentConnector3">
            <a:avLst>
              <a:gd name="adj1" fmla="val -375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7" idx="2"/>
            <a:endCxn id="15" idx="2"/>
          </p:cNvCxnSpPr>
          <p:nvPr/>
        </p:nvCxnSpPr>
        <p:spPr>
          <a:xfrm rot="5400000" flipH="1" flipV="1">
            <a:off x="2362200" y="2171700"/>
            <a:ext cx="533400" cy="2438400"/>
          </a:xfrm>
          <a:prstGeom prst="bentConnector3">
            <a:avLst>
              <a:gd name="adj1" fmla="val -42857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6" idx="1"/>
            <a:endCxn id="17" idx="1"/>
          </p:cNvCxnSpPr>
          <p:nvPr/>
        </p:nvCxnSpPr>
        <p:spPr>
          <a:xfrm rot="10800000" flipV="1">
            <a:off x="685800" y="2171700"/>
            <a:ext cx="12700" cy="1143000"/>
          </a:xfrm>
          <a:prstGeom prst="bentConnector3">
            <a:avLst>
              <a:gd name="adj1" fmla="val 180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1"/>
            <a:endCxn id="14" idx="3"/>
          </p:cNvCxnSpPr>
          <p:nvPr/>
        </p:nvCxnSpPr>
        <p:spPr>
          <a:xfrm rot="10800000" flipV="1">
            <a:off x="4724400" y="1295400"/>
            <a:ext cx="2362200" cy="1409700"/>
          </a:xfrm>
          <a:prstGeom prst="bentConnector3">
            <a:avLst/>
          </a:prstGeom>
          <a:ln w="28575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ingle Corner Rectangle 25"/>
          <p:cNvSpPr/>
          <p:nvPr/>
        </p:nvSpPr>
        <p:spPr>
          <a:xfrm>
            <a:off x="3581400" y="5029200"/>
            <a:ext cx="1447800" cy="685800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Analyzer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7" name="Elbow Connector 26"/>
          <p:cNvCxnSpPr>
            <a:stCxn id="14" idx="2"/>
            <a:endCxn id="26" idx="0"/>
          </p:cNvCxnSpPr>
          <p:nvPr/>
        </p:nvCxnSpPr>
        <p:spPr>
          <a:xfrm rot="16200000" flipH="1">
            <a:off x="2952750" y="3676650"/>
            <a:ext cx="914400" cy="1790700"/>
          </a:xfrm>
          <a:prstGeom prst="bentConnector3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ket 22"/>
          <p:cNvSpPr/>
          <p:nvPr/>
        </p:nvSpPr>
        <p:spPr>
          <a:xfrm rot="5400000">
            <a:off x="2479127" y="-1053661"/>
            <a:ext cx="124812" cy="4365734"/>
          </a:xfrm>
          <a:prstGeom prst="leftBracke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3117" y="304800"/>
            <a:ext cx="433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Separation of Instruction Emulation and System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all Emulation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/>
        </p:nvSpPr>
        <p:spPr>
          <a:xfrm>
            <a:off x="-38100" y="3737174"/>
            <a:ext cx="2819400" cy="97155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executable aad3b435b51404eeaad3b435b51404ee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28261"/>
            <a:ext cx="1524000" cy="15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6248400" y="3737174"/>
            <a:ext cx="2819400" cy="97155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Packed executable (output)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31d6cfe0d16ae931b73c59d7e0c089c0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28261"/>
            <a:ext cx="1524000" cy="153903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>
            <a:off x="2015359" y="2789370"/>
            <a:ext cx="1295400" cy="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>
            <a:off x="5562600" y="2789370"/>
            <a:ext cx="1295400" cy="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pic>
        <p:nvPicPr>
          <p:cNvPr id="25" name="Picture 4" descr="http://www.peterbilt.com/imgs/engines/bg-engine-mx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73876"/>
            <a:ext cx="161836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1"/>
          <p:cNvSpPr txBox="1">
            <a:spLocks/>
          </p:cNvSpPr>
          <p:nvPr/>
        </p:nvSpPr>
        <p:spPr>
          <a:xfrm>
            <a:off x="2986136" y="3754910"/>
            <a:ext cx="2819400" cy="97155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Packing Engine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91367" y="2397325"/>
            <a:ext cx="776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Input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5536" y="2382251"/>
            <a:ext cx="776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514350" y="3003752"/>
            <a:ext cx="114300" cy="228600"/>
          </a:xfrm>
          <a:prstGeom prst="chevron">
            <a:avLst/>
          </a:prstGeom>
          <a:solidFill>
            <a:srgbClr val="69A3CC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" y="2964163"/>
            <a:ext cx="552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9A3CC"/>
                </a:solidFill>
                <a:effectLst/>
                <a:uLnTx/>
                <a:uFillTx/>
              </a:rPr>
              <a:t>OEP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69A3CC"/>
              </a:solidFill>
              <a:effectLst/>
              <a:uLnTx/>
              <a:uFillTx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086600" y="2165552"/>
            <a:ext cx="609600" cy="231773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STUB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6858000" y="2167138"/>
            <a:ext cx="114300" cy="228600"/>
          </a:xfrm>
          <a:prstGeom prst="chevron">
            <a:avLst/>
          </a:prstGeom>
          <a:solidFill>
            <a:srgbClr val="FF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77000" y="2127548"/>
            <a:ext cx="552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EP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74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86600" y="10668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Inst.1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15240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Inst.2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6600" y="19812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Inst.3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6600" y="24384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Inst.4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28956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33528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0" y="38100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42672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6600" y="47244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Inst.N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" y="1295400"/>
            <a:ext cx="4419600" cy="2819400"/>
          </a:xfrm>
          <a:prstGeom prst="roundRect">
            <a:avLst>
              <a:gd name="adj" fmla="val 655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ingle Corner Rectangle 14"/>
          <p:cNvSpPr/>
          <p:nvPr/>
        </p:nvSpPr>
        <p:spPr>
          <a:xfrm>
            <a:off x="3124200" y="24384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Instruction review Module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ound Single Corner Rectangle 15"/>
          <p:cNvSpPr/>
          <p:nvPr/>
        </p:nvSpPr>
        <p:spPr>
          <a:xfrm>
            <a:off x="685800" y="18288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System Call Emulator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>
            <a:off x="685800" y="29718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Standard Emulator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1" name="Elbow Connector 20"/>
          <p:cNvCxnSpPr>
            <a:stCxn id="15" idx="1"/>
            <a:endCxn id="16" idx="3"/>
          </p:cNvCxnSpPr>
          <p:nvPr/>
        </p:nvCxnSpPr>
        <p:spPr>
          <a:xfrm rot="10800000">
            <a:off x="2133600" y="2171700"/>
            <a:ext cx="990600" cy="609600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7" idx="3"/>
          </p:cNvCxnSpPr>
          <p:nvPr/>
        </p:nvCxnSpPr>
        <p:spPr>
          <a:xfrm rot="10800000" flipV="1">
            <a:off x="2133600" y="2781302"/>
            <a:ext cx="990600" cy="533397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6" idx="0"/>
            <a:endCxn id="15" idx="0"/>
          </p:cNvCxnSpPr>
          <p:nvPr/>
        </p:nvCxnSpPr>
        <p:spPr>
          <a:xfrm rot="16200000" flipH="1">
            <a:off x="2324100" y="914400"/>
            <a:ext cx="609600" cy="2438400"/>
          </a:xfrm>
          <a:prstGeom prst="bentConnector3">
            <a:avLst>
              <a:gd name="adj1" fmla="val -375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7" idx="2"/>
            <a:endCxn id="15" idx="2"/>
          </p:cNvCxnSpPr>
          <p:nvPr/>
        </p:nvCxnSpPr>
        <p:spPr>
          <a:xfrm rot="5400000" flipH="1" flipV="1">
            <a:off x="2362200" y="2171700"/>
            <a:ext cx="533400" cy="2438400"/>
          </a:xfrm>
          <a:prstGeom prst="bentConnector3">
            <a:avLst>
              <a:gd name="adj1" fmla="val -42857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6" idx="1"/>
            <a:endCxn id="17" idx="1"/>
          </p:cNvCxnSpPr>
          <p:nvPr/>
        </p:nvCxnSpPr>
        <p:spPr>
          <a:xfrm rot="10800000" flipV="1">
            <a:off x="685800" y="2171700"/>
            <a:ext cx="12700" cy="1143000"/>
          </a:xfrm>
          <a:prstGeom prst="bentConnector3">
            <a:avLst>
              <a:gd name="adj1" fmla="val 180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1"/>
            <a:endCxn id="14" idx="3"/>
          </p:cNvCxnSpPr>
          <p:nvPr/>
        </p:nvCxnSpPr>
        <p:spPr>
          <a:xfrm rot="10800000" flipV="1">
            <a:off x="4724400" y="1295400"/>
            <a:ext cx="2362200" cy="1409700"/>
          </a:xfrm>
          <a:prstGeom prst="bentConnector3">
            <a:avLst/>
          </a:prstGeom>
          <a:ln w="28575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ket 1"/>
          <p:cNvSpPr/>
          <p:nvPr/>
        </p:nvSpPr>
        <p:spPr>
          <a:xfrm>
            <a:off x="6858000" y="1981200"/>
            <a:ext cx="76200" cy="2286000"/>
          </a:xfrm>
          <a:prstGeom prst="leftBracke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3066871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Cache Native-Code acceleration / Unpacker routine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ound Single Corner Rectangle 25"/>
          <p:cNvSpPr/>
          <p:nvPr/>
        </p:nvSpPr>
        <p:spPr>
          <a:xfrm>
            <a:off x="3581400" y="5029200"/>
            <a:ext cx="1447800" cy="685800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Analyzer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7" name="Elbow Connector 26"/>
          <p:cNvCxnSpPr>
            <a:endCxn id="26" idx="0"/>
          </p:cNvCxnSpPr>
          <p:nvPr/>
        </p:nvCxnSpPr>
        <p:spPr>
          <a:xfrm rot="16200000" flipH="1">
            <a:off x="2952750" y="3676650"/>
            <a:ext cx="914400" cy="1790700"/>
          </a:xfrm>
          <a:prstGeom prst="bentConnector3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/>
          <p:cNvSpPr/>
          <p:nvPr/>
        </p:nvSpPr>
        <p:spPr>
          <a:xfrm rot="5400000">
            <a:off x="2479127" y="-1053661"/>
            <a:ext cx="124812" cy="4365734"/>
          </a:xfrm>
          <a:prstGeom prst="leftBracke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3117" y="304800"/>
            <a:ext cx="433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Separation of Instruction Emulation and System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all Emulation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86600" y="10668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Inst.1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15240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Inst.2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6600" y="19812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Inst.3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6600" y="24384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Inst.4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28956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33528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0" y="3810000"/>
            <a:ext cx="1981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42672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6600" y="4724400"/>
            <a:ext cx="1981200" cy="4572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Inst.N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" y="1295400"/>
            <a:ext cx="4419600" cy="2819400"/>
          </a:xfrm>
          <a:prstGeom prst="roundRect">
            <a:avLst>
              <a:gd name="adj" fmla="val 655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Single Corner Rectangle 14"/>
          <p:cNvSpPr/>
          <p:nvPr/>
        </p:nvSpPr>
        <p:spPr>
          <a:xfrm>
            <a:off x="3124200" y="24384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Instruction review Module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ound Single Corner Rectangle 15"/>
          <p:cNvSpPr/>
          <p:nvPr/>
        </p:nvSpPr>
        <p:spPr>
          <a:xfrm>
            <a:off x="685800" y="18288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System Call Emulator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ound Single Corner Rectangle 16"/>
          <p:cNvSpPr/>
          <p:nvPr/>
        </p:nvSpPr>
        <p:spPr>
          <a:xfrm>
            <a:off x="685800" y="2971800"/>
            <a:ext cx="1447800" cy="68580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Standard Emulator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1" name="Elbow Connector 20"/>
          <p:cNvCxnSpPr>
            <a:stCxn id="15" idx="1"/>
            <a:endCxn id="16" idx="3"/>
          </p:cNvCxnSpPr>
          <p:nvPr/>
        </p:nvCxnSpPr>
        <p:spPr>
          <a:xfrm rot="10800000">
            <a:off x="2133600" y="2171700"/>
            <a:ext cx="990600" cy="609600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7" idx="3"/>
          </p:cNvCxnSpPr>
          <p:nvPr/>
        </p:nvCxnSpPr>
        <p:spPr>
          <a:xfrm rot="10800000" flipV="1">
            <a:off x="2133600" y="2781302"/>
            <a:ext cx="990600" cy="533397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6" idx="0"/>
            <a:endCxn id="15" idx="0"/>
          </p:cNvCxnSpPr>
          <p:nvPr/>
        </p:nvCxnSpPr>
        <p:spPr>
          <a:xfrm rot="16200000" flipH="1">
            <a:off x="2324100" y="914400"/>
            <a:ext cx="609600" cy="2438400"/>
          </a:xfrm>
          <a:prstGeom prst="bentConnector3">
            <a:avLst>
              <a:gd name="adj1" fmla="val -375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7" idx="2"/>
            <a:endCxn id="15" idx="2"/>
          </p:cNvCxnSpPr>
          <p:nvPr/>
        </p:nvCxnSpPr>
        <p:spPr>
          <a:xfrm rot="5400000" flipH="1" flipV="1">
            <a:off x="2362200" y="2171700"/>
            <a:ext cx="533400" cy="2438400"/>
          </a:xfrm>
          <a:prstGeom prst="bentConnector3">
            <a:avLst>
              <a:gd name="adj1" fmla="val -42857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6" idx="1"/>
            <a:endCxn id="17" idx="1"/>
          </p:cNvCxnSpPr>
          <p:nvPr/>
        </p:nvCxnSpPr>
        <p:spPr>
          <a:xfrm rot="10800000" flipV="1">
            <a:off x="685800" y="2171700"/>
            <a:ext cx="12700" cy="1143000"/>
          </a:xfrm>
          <a:prstGeom prst="bentConnector3">
            <a:avLst>
              <a:gd name="adj1" fmla="val 180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1"/>
            <a:endCxn id="14" idx="3"/>
          </p:cNvCxnSpPr>
          <p:nvPr/>
        </p:nvCxnSpPr>
        <p:spPr>
          <a:xfrm rot="10800000" flipV="1">
            <a:off x="4724400" y="1295400"/>
            <a:ext cx="2362200" cy="1409700"/>
          </a:xfrm>
          <a:prstGeom prst="bentConnector3">
            <a:avLst/>
          </a:prstGeom>
          <a:ln w="28575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ket 1"/>
          <p:cNvSpPr/>
          <p:nvPr/>
        </p:nvSpPr>
        <p:spPr>
          <a:xfrm>
            <a:off x="6858000" y="1981200"/>
            <a:ext cx="76200" cy="2286000"/>
          </a:xfrm>
          <a:prstGeom prst="leftBracke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3066871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Cache Native-Code acceleration / Unpacker routine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ound Single Corner Rectangle 26"/>
          <p:cNvSpPr/>
          <p:nvPr/>
        </p:nvSpPr>
        <p:spPr>
          <a:xfrm>
            <a:off x="609600" y="4495800"/>
            <a:ext cx="1447800" cy="685800"/>
          </a:xfrm>
          <a:prstGeom prst="round1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2">
                    <a:lumMod val="25000"/>
                  </a:schemeClr>
                </a:solidFill>
              </a:rPr>
              <a:t>Hardware Accelerator</a:t>
            </a:r>
            <a:endParaRPr lang="en-US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90600" y="3657600"/>
            <a:ext cx="0" cy="838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ket 35"/>
          <p:cNvSpPr/>
          <p:nvPr/>
        </p:nvSpPr>
        <p:spPr>
          <a:xfrm rot="16200000">
            <a:off x="1309688" y="4557712"/>
            <a:ext cx="123825" cy="1676402"/>
          </a:xfrm>
          <a:prstGeom prst="leftBracke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57200" y="5486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Execution in user mode, native system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Round Single Corner Rectangle 41"/>
          <p:cNvSpPr/>
          <p:nvPr/>
        </p:nvSpPr>
        <p:spPr>
          <a:xfrm>
            <a:off x="3581400" y="5029200"/>
            <a:ext cx="1447800" cy="685800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Analyzer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3" name="Elbow Connector 42"/>
          <p:cNvCxnSpPr>
            <a:endCxn id="42" idx="0"/>
          </p:cNvCxnSpPr>
          <p:nvPr/>
        </p:nvCxnSpPr>
        <p:spPr>
          <a:xfrm rot="16200000" flipH="1">
            <a:off x="2952750" y="3676650"/>
            <a:ext cx="914400" cy="1790700"/>
          </a:xfrm>
          <a:prstGeom prst="bentConnector3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eft Bracket 43"/>
          <p:cNvSpPr/>
          <p:nvPr/>
        </p:nvSpPr>
        <p:spPr>
          <a:xfrm rot="5400000">
            <a:off x="2479127" y="-1053661"/>
            <a:ext cx="124812" cy="4365734"/>
          </a:xfrm>
          <a:prstGeom prst="leftBracke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73117" y="304800"/>
            <a:ext cx="433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Separation of Instruction Emulation and System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all Emulation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4800" y="1468835"/>
            <a:ext cx="7848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Time</a:t>
            </a: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delaying &amp; Anomaly Detection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Filesystem</a:t>
            </a: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Interaction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Network</a:t>
            </a: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Interaction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Dynamic </a:t>
            </a: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Binary Instrumentation</a:t>
            </a:r>
            <a:endParaRPr lang="en-GB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1498599"/>
            <a:ext cx="8686800" cy="284480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BOOL time1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//simply sleeps for a long time to delay payload decryption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Sleep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100000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1100" b="1" dirty="0">
              <a:solidFill>
                <a:prstClr val="white"/>
              </a:solidFill>
              <a:latin typeface="Courier New" pitchFamily="49" charset="0"/>
              <a:ea typeface="Calibri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559049"/>
            <a:ext cx="9144000" cy="33654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Time 1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1447800"/>
            <a:ext cx="8686800" cy="492760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BOOL time2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DWORD tc1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tc2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tc1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GetTickCount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Sleep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1000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tc2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GetTickCount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tc2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tc2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tc1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DebugBreak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tc2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&gt;=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1000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prstClr val="white"/>
              </a:solidFill>
              <a:latin typeface="Courier New" pitchFamily="49" charset="0"/>
              <a:ea typeface="Times New Roman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59000"/>
            <a:ext cx="9144000" cy="4064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2870200"/>
            <a:ext cx="9144000" cy="4064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Time 2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H="1">
            <a:off x="776654" y="951917"/>
            <a:ext cx="7162800" cy="0"/>
          </a:xfrm>
          <a:prstGeom prst="straightConnector1">
            <a:avLst/>
          </a:prstGeom>
          <a:noFill/>
          <a:ln w="76200" cap="flat" cmpd="sng" algn="ctr">
            <a:solidFill>
              <a:srgbClr val="5BD078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 flipH="1">
            <a:off x="776654" y="5219117"/>
            <a:ext cx="7162800" cy="0"/>
          </a:xfrm>
          <a:prstGeom prst="straightConnector1">
            <a:avLst/>
          </a:prstGeom>
          <a:noFill/>
          <a:ln w="76200" cap="flat" cmpd="sng" algn="ctr">
            <a:solidFill>
              <a:srgbClr val="5BD0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4" name="TextBox 9"/>
          <p:cNvSpPr txBox="1"/>
          <p:nvPr/>
        </p:nvSpPr>
        <p:spPr>
          <a:xfrm>
            <a:off x="6223000" y="279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thread_1_counter</a:t>
            </a:r>
            <a:endParaRPr lang="en-US" sz="2000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5" name="TextBox 10"/>
          <p:cNvSpPr txBox="1"/>
          <p:nvPr/>
        </p:nvSpPr>
        <p:spPr>
          <a:xfrm>
            <a:off x="6223000" y="4648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thread_2_watcher</a:t>
            </a:r>
            <a:endParaRPr lang="en-US" sz="2000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H="1">
            <a:off x="776654" y="951917"/>
            <a:ext cx="7162800" cy="0"/>
          </a:xfrm>
          <a:prstGeom prst="straightConnector1">
            <a:avLst/>
          </a:prstGeom>
          <a:noFill/>
          <a:ln w="76200" cap="flat" cmpd="sng" algn="ctr">
            <a:solidFill>
              <a:srgbClr val="5BD078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 flipH="1">
            <a:off x="776654" y="5219117"/>
            <a:ext cx="7162800" cy="0"/>
          </a:xfrm>
          <a:prstGeom prst="straightConnector1">
            <a:avLst/>
          </a:prstGeom>
          <a:noFill/>
          <a:ln w="76200" cap="flat" cmpd="sng" algn="ctr">
            <a:solidFill>
              <a:srgbClr val="5BD0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>
            <a:off x="7101254" y="1256717"/>
            <a:ext cx="838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H="1">
            <a:off x="6263054" y="1256717"/>
            <a:ext cx="838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 flipH="1">
            <a:off x="5424854" y="1256717"/>
            <a:ext cx="838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flipH="1">
            <a:off x="2910254" y="1256717"/>
            <a:ext cx="838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flipH="1">
            <a:off x="2072054" y="1256717"/>
            <a:ext cx="838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H="1">
            <a:off x="1233854" y="1256717"/>
            <a:ext cx="838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>
            <a:off x="3748454" y="1256717"/>
            <a:ext cx="16764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ysDot"/>
            <a:headEnd type="diamond" w="med" len="med"/>
            <a:tailEnd type="diamond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H="1">
            <a:off x="1233854" y="5523917"/>
            <a:ext cx="6705600" cy="0"/>
          </a:xfrm>
          <a:prstGeom prst="straightConnector1">
            <a:avLst/>
          </a:prstGeom>
          <a:noFill/>
          <a:ln w="76200" cap="flat" cmpd="sng" algn="ctr">
            <a:solidFill>
              <a:srgbClr val="F5C040"/>
            </a:solidFill>
            <a:prstDash val="solid"/>
            <a:headEnd type="diamond" w="med" len="med"/>
            <a:tailEnd type="diamond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420708" y="1391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=0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7854" y="1391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=1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3454" y="1391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15254" y="1391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=3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454" y="1391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=10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72654" y="135831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1B6FD"/>
                </a:solidFill>
                <a:latin typeface="Courier New" pitchFamily="49" charset="0"/>
                <a:cs typeface="Courier New" pitchFamily="49" charset="0"/>
              </a:rPr>
              <a:t>Sleep(10)</a:t>
            </a:r>
            <a:endParaRPr lang="en-US" b="1" dirty="0">
              <a:solidFill>
                <a:srgbClr val="31B6FD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9854" y="562551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5C040"/>
                </a:solidFill>
                <a:latin typeface="Courier New" pitchFamily="49" charset="0"/>
                <a:cs typeface="Courier New" pitchFamily="49" charset="0"/>
              </a:rPr>
              <a:t>Sleep(100)</a:t>
            </a:r>
            <a:endParaRPr lang="en-US" b="1" dirty="0">
              <a:solidFill>
                <a:srgbClr val="F5C04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88470" y="1053517"/>
            <a:ext cx="290146" cy="406400"/>
          </a:xfrm>
          <a:prstGeom prst="ellipse">
            <a:avLst/>
          </a:prstGeom>
          <a:solidFill>
            <a:srgbClr val="31B6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0</a:t>
            </a:r>
          </a:p>
        </p:txBody>
      </p:sp>
      <p:sp>
        <p:nvSpPr>
          <p:cNvPr id="28" name="Oval 27"/>
          <p:cNvSpPr/>
          <p:nvPr/>
        </p:nvSpPr>
        <p:spPr>
          <a:xfrm>
            <a:off x="6567854" y="1053517"/>
            <a:ext cx="290146" cy="406400"/>
          </a:xfrm>
          <a:prstGeom prst="ellipse">
            <a:avLst/>
          </a:prstGeom>
          <a:solidFill>
            <a:srgbClr val="31B6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5729654" y="1053517"/>
            <a:ext cx="290146" cy="406400"/>
          </a:xfrm>
          <a:prstGeom prst="ellipse">
            <a:avLst/>
          </a:prstGeom>
          <a:solidFill>
            <a:srgbClr val="31B6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3229708" y="1053517"/>
            <a:ext cx="290146" cy="406400"/>
          </a:xfrm>
          <a:prstGeom prst="ellipse">
            <a:avLst/>
          </a:prstGeom>
          <a:solidFill>
            <a:srgbClr val="31B6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7</a:t>
            </a:r>
          </a:p>
        </p:txBody>
      </p:sp>
      <p:sp>
        <p:nvSpPr>
          <p:cNvPr id="31" name="Oval 30"/>
          <p:cNvSpPr/>
          <p:nvPr/>
        </p:nvSpPr>
        <p:spPr>
          <a:xfrm>
            <a:off x="2346081" y="1053517"/>
            <a:ext cx="290146" cy="406400"/>
          </a:xfrm>
          <a:prstGeom prst="ellipse">
            <a:avLst/>
          </a:prstGeom>
          <a:solidFill>
            <a:srgbClr val="31B6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8</a:t>
            </a:r>
          </a:p>
        </p:txBody>
      </p:sp>
      <p:sp>
        <p:nvSpPr>
          <p:cNvPr id="32" name="Oval 31"/>
          <p:cNvSpPr/>
          <p:nvPr/>
        </p:nvSpPr>
        <p:spPr>
          <a:xfrm>
            <a:off x="1477108" y="1053517"/>
            <a:ext cx="290146" cy="406400"/>
          </a:xfrm>
          <a:prstGeom prst="ellipse">
            <a:avLst/>
          </a:prstGeom>
          <a:solidFill>
            <a:srgbClr val="31B6F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854" y="442187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If </a:t>
            </a:r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==10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H="1">
            <a:off x="776654" y="951917"/>
            <a:ext cx="7162800" cy="0"/>
          </a:xfrm>
          <a:prstGeom prst="straightConnector1">
            <a:avLst/>
          </a:prstGeom>
          <a:noFill/>
          <a:ln w="76200" cap="flat" cmpd="sng" algn="ctr">
            <a:solidFill>
              <a:srgbClr val="5BD078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 flipH="1">
            <a:off x="776654" y="5219117"/>
            <a:ext cx="7162800" cy="0"/>
          </a:xfrm>
          <a:prstGeom prst="straightConnector1">
            <a:avLst/>
          </a:prstGeom>
          <a:noFill/>
          <a:ln w="76200" cap="flat" cmpd="sng" algn="ctr">
            <a:solidFill>
              <a:srgbClr val="5BD0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162800" y="19335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=0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4" name="Straight Arrow Connector 35"/>
          <p:cNvCxnSpPr/>
          <p:nvPr/>
        </p:nvCxnSpPr>
        <p:spPr>
          <a:xfrm flipH="1">
            <a:off x="7696200" y="1295400"/>
            <a:ext cx="1524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35" name="Straight Arrow Connector 36"/>
          <p:cNvCxnSpPr/>
          <p:nvPr/>
        </p:nvCxnSpPr>
        <p:spPr>
          <a:xfrm flipH="1">
            <a:off x="7719646" y="5562600"/>
            <a:ext cx="152400" cy="0"/>
          </a:xfrm>
          <a:prstGeom prst="straightConnector1">
            <a:avLst/>
          </a:prstGeom>
          <a:noFill/>
          <a:ln w="76200" cap="flat" cmpd="sng" algn="ctr">
            <a:solidFill>
              <a:srgbClr val="F5C040"/>
            </a:solidFill>
            <a:prstDash val="solid"/>
            <a:headEnd type="diamond" w="med" len="med"/>
            <a:tailEnd type="diamond" w="med" len="med"/>
          </a:ln>
          <a:effectLst/>
        </p:spPr>
      </p:cxnSp>
      <p:sp>
        <p:nvSpPr>
          <p:cNvPr id="36" name="TextBox 38"/>
          <p:cNvSpPr txBox="1"/>
          <p:nvPr/>
        </p:nvSpPr>
        <p:spPr>
          <a:xfrm>
            <a:off x="7215554" y="161977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1B6FD"/>
                </a:solidFill>
                <a:latin typeface="Courier New" pitchFamily="49" charset="0"/>
                <a:cs typeface="Courier New" pitchFamily="49" charset="0"/>
              </a:rPr>
              <a:t>Sleep(1)</a:t>
            </a:r>
            <a:endParaRPr lang="en-US" b="1" dirty="0">
              <a:solidFill>
                <a:srgbClr val="31B6FD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7" name="TextBox 39"/>
          <p:cNvSpPr txBox="1"/>
          <p:nvPr/>
        </p:nvSpPr>
        <p:spPr>
          <a:xfrm>
            <a:off x="6838950" y="5765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5C040"/>
                </a:solidFill>
                <a:latin typeface="Courier New" pitchFamily="49" charset="0"/>
                <a:cs typeface="Courier New" pitchFamily="49" charset="0"/>
              </a:rPr>
              <a:t>Sleep(1)</a:t>
            </a:r>
            <a:endParaRPr lang="en-US" b="1" dirty="0">
              <a:solidFill>
                <a:srgbClr val="F5C04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8" name="TextBox 40"/>
          <p:cNvSpPr txBox="1"/>
          <p:nvPr/>
        </p:nvSpPr>
        <p:spPr>
          <a:xfrm>
            <a:off x="6781800" y="45466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If </a:t>
            </a:r>
            <a:r>
              <a:rPr lang="en-US" b="1" dirty="0" err="1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Cnt</a:t>
            </a:r>
            <a:r>
              <a:rPr lang="en-US" b="1" dirty="0" smtClean="0">
                <a:solidFill>
                  <a:srgbClr val="5BD078"/>
                </a:solidFill>
                <a:latin typeface="Courier New" pitchFamily="49" charset="0"/>
                <a:cs typeface="Courier New" pitchFamily="49" charset="0"/>
              </a:rPr>
              <a:t>==10</a:t>
            </a:r>
            <a:endParaRPr lang="en-US" b="1" dirty="0">
              <a:solidFill>
                <a:srgbClr val="5BD078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9" name="Straight Arrow Connector 41"/>
          <p:cNvCxnSpPr/>
          <p:nvPr/>
        </p:nvCxnSpPr>
        <p:spPr>
          <a:xfrm flipH="1">
            <a:off x="7315200" y="1295400"/>
            <a:ext cx="1524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40" name="Straight Arrow Connector 42"/>
          <p:cNvCxnSpPr/>
          <p:nvPr/>
        </p:nvCxnSpPr>
        <p:spPr>
          <a:xfrm flipH="1">
            <a:off x="6934200" y="1295400"/>
            <a:ext cx="1524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41" name="Straight Arrow Connector 43"/>
          <p:cNvCxnSpPr/>
          <p:nvPr/>
        </p:nvCxnSpPr>
        <p:spPr>
          <a:xfrm flipH="1">
            <a:off x="6553200" y="1295400"/>
            <a:ext cx="1524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olid"/>
            <a:headEnd type="diamond" w="med" len="med"/>
            <a:tailEnd type="diamond" w="med" len="med"/>
          </a:ln>
          <a:effectLst/>
        </p:spPr>
      </p:cxnSp>
      <p:cxnSp>
        <p:nvCxnSpPr>
          <p:cNvPr id="42" name="Straight Arrow Connector 44"/>
          <p:cNvCxnSpPr/>
          <p:nvPr/>
        </p:nvCxnSpPr>
        <p:spPr>
          <a:xfrm flipH="1">
            <a:off x="3962400" y="1295400"/>
            <a:ext cx="2362200" cy="0"/>
          </a:xfrm>
          <a:prstGeom prst="straightConnector1">
            <a:avLst/>
          </a:prstGeom>
          <a:noFill/>
          <a:ln w="76200" cap="flat" cmpd="sng" algn="ctr">
            <a:solidFill>
              <a:srgbClr val="31B6FD"/>
            </a:solidFill>
            <a:prstDash val="sysDot"/>
            <a:headEnd type="diamond" w="med" len="med"/>
            <a:tailEnd type="diamond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134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400" y="1929348"/>
            <a:ext cx="85729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 Setup our socket address structure </a:t>
            </a: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sin_port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htons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445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sin_family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AF_INET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sin_addr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inet_addr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61CE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"127.0.0.1"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 Attempt to connect to server</a:t>
            </a: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connect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Socket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*)(&amp;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),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))!=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WSACleanup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 smtClean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nl-BE" sz="2000" b="1" dirty="0">
              <a:solidFill>
                <a:srgbClr val="FBDE2D"/>
              </a:solidFill>
              <a:highlight>
                <a:srgbClr val="0C1021"/>
              </a:highlight>
              <a:latin typeface="Courier New" pitchFamily="49" charset="0"/>
              <a:ea typeface="Calibri"/>
              <a:cs typeface="Courier New" pitchFamily="49" charset="0"/>
            </a:endParaRPr>
          </a:p>
          <a:p>
            <a:r>
              <a:rPr lang="nl-BE" sz="2000" b="1" dirty="0" smtClean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ea typeface="Calibri"/>
                <a:cs typeface="Courier New" pitchFamily="49" charset="0"/>
              </a:rPr>
              <a:t>						</a:t>
            </a:r>
            <a:r>
              <a:rPr lang="en-US" sz="2000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Credits</a:t>
            </a:r>
            <a:r>
              <a:rPr lang="en-US" sz="2000" b="1" dirty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: </a:t>
            </a:r>
            <a:r>
              <a:rPr lang="en-US" sz="2000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@</a:t>
            </a:r>
            <a:r>
              <a:rPr lang="en-US" sz="2000" b="1" dirty="0" err="1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FunOverIP</a:t>
            </a:r>
            <a:endParaRPr lang="en-US" sz="2000" dirty="0">
              <a:solidFill>
                <a:prstClr val="white"/>
              </a:solidFill>
              <a:ea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" y="2584588"/>
            <a:ext cx="9144000" cy="1219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Network 1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1204383"/>
            <a:ext cx="9144000" cy="6339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for(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&lt;(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)/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(*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++)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printf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("%s\n", 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]);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LoadLibraryA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NULL)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FreeLibrary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 </a:t>
            </a:r>
          </a:p>
          <a:p>
            <a:pPr marL="0" indent="0">
              <a:buNone/>
            </a:pP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for(int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i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da-DK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i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&lt;(sizeof(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)/sizeof(*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));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i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++)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printf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("%s\n", 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]);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LoadLibraryA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!=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NULL)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92182"/>
            <a:ext cx="9144000" cy="31749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2360083"/>
            <a:ext cx="9144000" cy="31749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Filesystem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45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718"/>
            <a:ext cx="762000" cy="7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485900" y="1745462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1328" y="1745462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http://www.peterbilt.com/imgs/engines/bg-engine-mx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47" y="1383512"/>
            <a:ext cx="809181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00" y="2107411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Compressor</a:t>
            </a:r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107412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3.1415 MB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210741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2.7282 MB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6999" y="1437685"/>
            <a:ext cx="251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UPX</a:t>
            </a:r>
            <a:r>
              <a:rPr lang="en-US" sz="1400" dirty="0" smtClean="0"/>
              <a:t>, FSG, </a:t>
            </a:r>
            <a:r>
              <a:rPr lang="en-US" sz="1400" dirty="0" err="1" smtClean="0"/>
              <a:t>PECompact</a:t>
            </a:r>
            <a:r>
              <a:rPr lang="en-US" sz="1400" dirty="0" smtClean="0"/>
              <a:t>, MEW, MPRESS, </a:t>
            </a:r>
            <a:r>
              <a:rPr lang="en-US" sz="1400" dirty="0" err="1" smtClean="0"/>
              <a:t>Upack</a:t>
            </a:r>
            <a:r>
              <a:rPr lang="en-US" sz="1400" dirty="0" smtClean="0"/>
              <a:t>, … </a:t>
            </a:r>
            <a:endParaRPr lang="nl-BE" sz="1400" dirty="0" smtClean="0"/>
          </a:p>
        </p:txBody>
      </p:sp>
      <p:pic>
        <p:nvPicPr>
          <p:cNvPr id="12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10" y="1293920"/>
            <a:ext cx="759590" cy="767081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5185369" y="1385903"/>
            <a:ext cx="226035" cy="1035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Chevron 13"/>
          <p:cNvSpPr/>
          <p:nvPr/>
        </p:nvSpPr>
        <p:spPr>
          <a:xfrm>
            <a:off x="5031611" y="1512185"/>
            <a:ext cx="45719" cy="102147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71600"/>
            <a:ext cx="8686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BOOL fs4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MessageBox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(NULL, "Fs4", "Fs4", 0);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waveInStop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(NULL)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!=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MMSYSERR_INVALHANDLE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BOOL result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CancelIoEx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(NULL,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NULL);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DWORD error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GetLastError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if(!(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result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&amp;&amp;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error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ERROR_INVALID_HANDLE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622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32766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Filesystem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97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00" y="1858717"/>
            <a:ext cx="9144000" cy="3170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GetNameByPid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procentry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th32ParentProcessID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));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strcmp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61CE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"explorer.exe"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&amp;&amp;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strcmp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61CE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"cmd.exe"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Credits: Francisco Falcón and </a:t>
            </a:r>
            <a:r>
              <a:rPr lang="en-US" b="1" dirty="0" err="1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Nahuel</a:t>
            </a:r>
            <a:r>
              <a:rPr lang="en-US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 Riva</a:t>
            </a:r>
            <a:endParaRPr lang="en-US" dirty="0">
              <a:solidFill>
                <a:prstClr val="white"/>
              </a:solidFill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26652"/>
            <a:ext cx="9144000" cy="68965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Binary Instrumentation 1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3113"/>
            <a:ext cx="9144000" cy="53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0925"/>
            <a:ext cx="9144000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5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0925"/>
            <a:ext cx="9144000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6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1"/>
            <a:ext cx="9172627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Heuristic/Dynamic Antivirus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7949"/>
            <a:ext cx="7848599" cy="38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514600"/>
            <a:ext cx="4267201" cy="36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1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57200" y="4891885"/>
            <a:ext cx="8077200" cy="1889915"/>
          </a:xfrm>
          <a:prstGeom prst="roundRect">
            <a:avLst>
              <a:gd name="adj" fmla="val 7167"/>
            </a:avLst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" y="48918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kern="0" dirty="0" smtClean="0">
                <a:solidFill>
                  <a:sysClr val="window" lastClr="FFFFFF"/>
                </a:solidFill>
                <a:latin typeface="Courier New" pitchFamily="49" charset="0"/>
                <a:cs typeface="Courier New" pitchFamily="49" charset="0"/>
              </a:rPr>
              <a:t>KERNEL LAND</a:t>
            </a:r>
            <a:endParaRPr lang="en-US" b="1" kern="0" dirty="0">
              <a:solidFill>
                <a:sysClr val="window" lastClr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24" y="5672016"/>
            <a:ext cx="832338" cy="11097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76" y="5672017"/>
            <a:ext cx="822671" cy="109689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037135" y="3429000"/>
            <a:ext cx="4497265" cy="1289437"/>
            <a:chOff x="583223" y="2895600"/>
            <a:chExt cx="8077200" cy="369332"/>
          </a:xfrm>
        </p:grpSpPr>
        <p:sp>
          <p:nvSpPr>
            <p:cNvPr id="34" name="Rounded Rectangle 33"/>
            <p:cNvSpPr/>
            <p:nvPr/>
          </p:nvSpPr>
          <p:spPr>
            <a:xfrm>
              <a:off x="583223" y="2895600"/>
              <a:ext cx="8077200" cy="369332"/>
            </a:xfrm>
            <a:prstGeom prst="roundRect">
              <a:avLst>
                <a:gd name="adj" fmla="val 28596"/>
              </a:avLst>
            </a:prstGeom>
            <a:pattFill prst="wdDnDiag">
              <a:fgClr>
                <a:srgbClr val="C0504D">
                  <a:lumMod val="50000"/>
                </a:srgbClr>
              </a:fgClr>
              <a:bgClr>
                <a:srgbClr val="C0504D">
                  <a:lumMod val="75000"/>
                </a:srgbClr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799" y="2895600"/>
              <a:ext cx="2286000" cy="105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SSDT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cxnSp>
        <p:nvCxnSpPr>
          <p:cNvPr id="36" name="Straight Arrow Connector 35"/>
          <p:cNvCxnSpPr>
            <a:stCxn id="31" idx="1"/>
            <a:endCxn id="32" idx="3"/>
          </p:cNvCxnSpPr>
          <p:nvPr/>
        </p:nvCxnSpPr>
        <p:spPr>
          <a:xfrm flipH="1" flipV="1">
            <a:off x="1852246" y="6220465"/>
            <a:ext cx="4369778" cy="6444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7104186" y="6079582"/>
            <a:ext cx="1295400" cy="29465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Procmon.sys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57200" y="177800"/>
            <a:ext cx="8077200" cy="3149600"/>
            <a:chOff x="609600" y="457200"/>
            <a:chExt cx="8077200" cy="2362200"/>
          </a:xfrm>
        </p:grpSpPr>
        <p:sp>
          <p:nvSpPr>
            <p:cNvPr id="39" name="Rounded Rectangle 38"/>
            <p:cNvSpPr/>
            <p:nvPr/>
          </p:nvSpPr>
          <p:spPr>
            <a:xfrm>
              <a:off x="609600" y="457200"/>
              <a:ext cx="8077200" cy="2362200"/>
            </a:xfrm>
            <a:prstGeom prst="roundRect">
              <a:avLst>
                <a:gd name="adj" fmla="val 5149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8200" y="457200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USER LAND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401" y="1219200"/>
              <a:ext cx="939597" cy="93959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26811"/>
              <a:ext cx="931986" cy="93198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1379211"/>
              <a:ext cx="931986" cy="93198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1531611"/>
              <a:ext cx="931986" cy="931986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>
              <a:stCxn id="41" idx="3"/>
              <a:endCxn id="42" idx="1"/>
            </p:cNvCxnSpPr>
            <p:nvPr/>
          </p:nvCxnSpPr>
          <p:spPr>
            <a:xfrm>
              <a:off x="2450998" y="1688999"/>
              <a:ext cx="3568802" cy="3805"/>
            </a:xfrm>
            <a:prstGeom prst="straightConnector1">
              <a:avLst/>
            </a:prstGeom>
            <a:noFill/>
            <a:ln w="571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6" name="Rectangle 45"/>
            <p:cNvSpPr/>
            <p:nvPr/>
          </p:nvSpPr>
          <p:spPr>
            <a:xfrm>
              <a:off x="7239000" y="1836411"/>
              <a:ext cx="1295400" cy="2209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…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39000" y="1524000"/>
              <a:ext cx="1295400" cy="2209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Ntdll.dll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239000" y="1219200"/>
              <a:ext cx="1295400" cy="2209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Kernel32.dll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7587" y="1455411"/>
              <a:ext cx="1295400" cy="220989"/>
            </a:xfrm>
            <a:prstGeom prst="rect">
              <a:avLst/>
            </a:prstGeom>
            <a:solidFill>
              <a:srgbClr val="C0504D">
                <a:lumMod val="75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CreateFileW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212987" y="5925811"/>
            <a:ext cx="1387713" cy="294652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" lastClr="FFFFFF"/>
                </a:solidFill>
                <a:latin typeface="Courier New" pitchFamily="49" charset="0"/>
                <a:cs typeface="Courier New" pitchFamily="49" charset="0"/>
              </a:rPr>
              <a:t>ZwCreateFileW</a:t>
            </a:r>
            <a:endParaRPr lang="en-US" sz="1200" kern="0" dirty="0">
              <a:solidFill>
                <a:sysClr val="window" lastClr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51" name="Straight Arrow Connector 50"/>
          <p:cNvCxnSpPr>
            <a:endCxn id="31" idx="0"/>
          </p:cNvCxnSpPr>
          <p:nvPr/>
        </p:nvCxnSpPr>
        <p:spPr>
          <a:xfrm>
            <a:off x="6638193" y="3022600"/>
            <a:ext cx="0" cy="2649416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pic>
        <p:nvPicPr>
          <p:cNvPr id="3074" name="Picture 2" descr="http://resources.infosecinstitute.com/wp-content/uploads/032014_1421_HookingtheS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12" y="3441970"/>
            <a:ext cx="2318089" cy="12634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718"/>
            <a:ext cx="762000" cy="7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485900" y="1745462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1328" y="1745462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http://www.peterbilt.com/imgs/engines/bg-engine-mx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47" y="1383512"/>
            <a:ext cx="809181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00" y="2107411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Compressor</a:t>
            </a:r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2107412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3.1415 MB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210741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2.7282 MB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6999" y="1437685"/>
            <a:ext cx="251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UPX</a:t>
            </a:r>
            <a:r>
              <a:rPr lang="en-US" sz="1400" dirty="0" smtClean="0"/>
              <a:t>, FSG, </a:t>
            </a:r>
            <a:r>
              <a:rPr lang="en-US" sz="1400" dirty="0" err="1" smtClean="0"/>
              <a:t>PECompact</a:t>
            </a:r>
            <a:r>
              <a:rPr lang="en-US" sz="1400" dirty="0" smtClean="0"/>
              <a:t>, MEW, MPRESS, </a:t>
            </a:r>
            <a:r>
              <a:rPr lang="en-US" sz="1400" dirty="0" err="1" smtClean="0"/>
              <a:t>Upack</a:t>
            </a:r>
            <a:r>
              <a:rPr lang="en-US" sz="1400" dirty="0" smtClean="0"/>
              <a:t>, … </a:t>
            </a:r>
            <a:endParaRPr lang="nl-BE" sz="1400" dirty="0" smtClean="0"/>
          </a:p>
        </p:txBody>
      </p:sp>
      <p:pic>
        <p:nvPicPr>
          <p:cNvPr id="12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10" y="1293920"/>
            <a:ext cx="759590" cy="767081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5185369" y="1385903"/>
            <a:ext cx="226035" cy="1035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Chevron 13"/>
          <p:cNvSpPr/>
          <p:nvPr/>
        </p:nvSpPr>
        <p:spPr>
          <a:xfrm>
            <a:off x="5031611" y="1512185"/>
            <a:ext cx="45719" cy="102147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6" y="2665249"/>
            <a:ext cx="762000" cy="7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524936" y="3102993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90364" y="3102993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http://www.peterbilt.com/imgs/engines/bg-engine-mx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83" y="2741043"/>
            <a:ext cx="809181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06036" y="3464942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Obfuscator </a:t>
            </a:r>
            <a:br>
              <a:rPr lang="nl-BE" sz="1400" dirty="0" smtClean="0"/>
            </a:br>
            <a:r>
              <a:rPr lang="nl-BE" sz="1400" dirty="0" smtClean="0"/>
              <a:t>Protector</a:t>
            </a:r>
          </a:p>
          <a:p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516035" y="2795216"/>
            <a:ext cx="2481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PELock, PESpin, </a:t>
            </a:r>
            <a:r>
              <a:rPr lang="nl-BE" sz="1400" dirty="0" smtClean="0"/>
              <a:t>Armadillo - SoftwarePassport (R.I.P.), </a:t>
            </a:r>
            <a:r>
              <a:rPr lang="nl-BE" sz="1400" dirty="0"/>
              <a:t>Thermida </a:t>
            </a:r>
            <a:r>
              <a:rPr lang="nl-BE" sz="1400" dirty="0" smtClean="0"/>
              <a:t>, VMProtect, ...</a:t>
            </a:r>
          </a:p>
        </p:txBody>
      </p:sp>
      <p:pic>
        <p:nvPicPr>
          <p:cNvPr id="21" name="Picture 2" descr="C:\Users\AdminUser\Desktop\Screen Shot 2014-06-28 at 15.42.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39" y="3604625"/>
            <a:ext cx="2279903" cy="12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User\Desktop\Screen Shot 2014-06-28 at 15.51.5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24" y="3604625"/>
            <a:ext cx="1934392" cy="11979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User\Desktop\Screen Shot 2014-06-28 at 15.57.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35" y="3604625"/>
            <a:ext cx="2170765" cy="20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30" y="2630631"/>
            <a:ext cx="759590" cy="767081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5231089" y="2722614"/>
            <a:ext cx="226035" cy="1035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6" name="Chevron 25"/>
          <p:cNvSpPr/>
          <p:nvPr/>
        </p:nvSpPr>
        <p:spPr>
          <a:xfrm>
            <a:off x="5077331" y="2848896"/>
            <a:ext cx="45719" cy="102147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340784"/>
            <a:ext cx="8686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DWORD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dwResult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PVOID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pRemoteImage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pSourceHeaders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OptionalHeader.SizeOfImage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MEM_COMMIT | MEM_RESERVE,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PAGE_EXECUTE_READWRITE);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WriteProcessMemory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   			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pBuffer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pSourceHeaders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OptionalHeader.SizeOfHeaders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0);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9050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42672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3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096000" cy="65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2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3113"/>
            <a:ext cx="9144000" cy="53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400" y="685800"/>
            <a:ext cx="6629400" cy="812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lnSpc>
                <a:spcPct val="115000"/>
              </a:lnSpc>
              <a:defRPr/>
            </a:pPr>
            <a:r>
              <a:rPr lang="en-US" sz="1200" b="1" kern="0" dirty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..[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SNIP</a:t>
            </a:r>
            <a:r>
              <a:rPr lang="en-US" sz="1200" b="1" kern="0" dirty="0" smtClean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]..</a:t>
            </a:r>
            <a:endParaRPr lang="en-US" sz="1200" b="1" kern="0" dirty="0" smtClean="0">
              <a:latin typeface="Courier New"/>
              <a:ea typeface="Calibri"/>
              <a:cs typeface="Arial"/>
            </a:endParaRPr>
          </a:p>
          <a:p>
            <a:pPr>
              <a:lnSpc>
                <a:spcPct val="115000"/>
              </a:lnSpc>
              <a:defRPr/>
            </a:pPr>
            <a:r>
              <a:rPr lang="en-US" sz="1200" b="1" kern="0" dirty="0" err="1" smtClean="0">
                <a:latin typeface="Courier New"/>
                <a:ea typeface="Calibri"/>
                <a:cs typeface="Arial"/>
              </a:rPr>
              <a:t>RegOpenKeyExW</a:t>
            </a:r>
            <a:r>
              <a:rPr lang="en-US" sz="1200" b="1" kern="0" dirty="0" smtClean="0"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 smtClean="0">
                <a:latin typeface="Courier New"/>
                <a:ea typeface="Calibri"/>
                <a:cs typeface="Arial"/>
              </a:rPr>
              <a:t>hKey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lpSubKey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ulOptions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samDesired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phkResult</a:t>
            </a:r>
            <a:r>
              <a:rPr lang="en-US" sz="1200" b="1" kern="0" dirty="0" smtClean="0">
                <a:latin typeface="Courier New"/>
                <a:ea typeface="Calibri"/>
                <a:cs typeface="Arial"/>
              </a:rPr>
              <a:t>);</a:t>
            </a:r>
          </a:p>
          <a:p>
            <a:pPr lvl="0">
              <a:lnSpc>
                <a:spcPct val="115000"/>
              </a:lnSpc>
              <a:defRPr/>
            </a:pPr>
            <a:r>
              <a:rPr lang="en-US" sz="1200" b="1" kern="0" dirty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..[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SNIP</a:t>
            </a:r>
            <a:r>
              <a:rPr lang="en-US" sz="1200" b="1" kern="0" dirty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]..</a:t>
            </a:r>
            <a:endParaRPr lang="en-US" sz="1200" b="1" kern="0" dirty="0">
              <a:solidFill>
                <a:srgbClr val="0000FF"/>
              </a:solidFill>
              <a:latin typeface="Courier New"/>
              <a:ea typeface="Calibri"/>
              <a:cs typeface="Arial"/>
            </a:endParaRPr>
          </a:p>
          <a:p>
            <a:pPr>
              <a:lnSpc>
                <a:spcPct val="115000"/>
              </a:lnSpc>
              <a:defRPr/>
            </a:pPr>
            <a:endParaRPr lang="en-US" sz="1200" b="1" kern="0" dirty="0">
              <a:latin typeface="Courier New"/>
              <a:ea typeface="Calibri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76201"/>
            <a:ext cx="9144000" cy="402492"/>
          </a:xfrm>
          <a:prstGeom prst="roundRect">
            <a:avLst>
              <a:gd name="adj" fmla="val 8150"/>
            </a:avLst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solidFill>
              <a:srgbClr val="F5C04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Before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2400" y="1742829"/>
            <a:ext cx="8940800" cy="4734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char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lcCommand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[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256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];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(*(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rrs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hRegKeyRes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==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hKey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){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rrs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hRegKey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==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HKEY_CLASSES_ROOT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	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sprintf_s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clClass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"%s"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"HKCR"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..[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SNIP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]..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urier New"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dwType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==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REG_NONE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{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	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sprintf_s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clType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"%s"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"REG_NONE"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}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latin typeface="Courier New"/>
                <a:ea typeface="Calibri"/>
                <a:cs typeface="Arial"/>
              </a:rPr>
              <a:t>..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[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SNIP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]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..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sprintf_s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lcCommand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"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reg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add %s\\%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ws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/v \"%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ws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\" /t %s /d \"%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ws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\" /f",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clClass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rrs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lpKeyName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lpValueName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clType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lpData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system(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lcCommand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1499899"/>
            <a:ext cx="9144000" cy="402492"/>
          </a:xfrm>
          <a:prstGeom prst="roundRect">
            <a:avLst>
              <a:gd name="adj" fmla="val 8150"/>
            </a:avLst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solidFill>
              <a:srgbClr val="F5C04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After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029200"/>
            <a:ext cx="9144000" cy="711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0" y="823384"/>
            <a:ext cx="8686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DWORD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dwResult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urier New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VirtualProtect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WriteProcessMemory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PVOID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pRemoteImage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pSourceHeaders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OptionalHeader.SizeOfImage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MEM_COMMIT | MEM_RESERVE,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PAGE_EXECUTE_READWRITE);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VirtualProtect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WriteProcessMemory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urier New"/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05400"/>
            <a:ext cx="9144000" cy="1219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1905000"/>
            <a:ext cx="9144000" cy="1219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5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665195"/>
              </p:ext>
            </p:extLst>
          </p:nvPr>
        </p:nvGraphicFramePr>
        <p:xfrm>
          <a:off x="381000" y="2590799"/>
          <a:ext cx="8001000" cy="1981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/>
                <a:gridCol w="2000250"/>
                <a:gridCol w="2000250"/>
                <a:gridCol w="2000250"/>
              </a:tblGrid>
              <a:tr h="4572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Generic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Complexity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Performance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API Translation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mpd="sng">
                      <a:noFill/>
                    </a:lnT>
                    <a:solidFill>
                      <a:srgbClr val="92D05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API Junk Injection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mpd="sng"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Your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 here … ???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mpd="sng">
                      <a:noFill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mpd="sng">
                      <a:noFill/>
                    </a:lnT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3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050" y="685801"/>
            <a:ext cx="91249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Evolution </a:t>
            </a:r>
            <a:r>
              <a:rPr lang="en-GB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of detection methods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32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Code Emulation </a:t>
            </a:r>
            <a:r>
              <a:rPr lang="en-GB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is Powerful but Complex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32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Heuristic </a:t>
            </a:r>
            <a:r>
              <a:rPr lang="en-GB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is Powerful and could be difficult to bypass in a generic approach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Need to explore new avenues: </a:t>
            </a:r>
            <a:r>
              <a:rPr lang="en-GB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Machine Learning</a:t>
            </a:r>
            <a:r>
              <a:rPr lang="en-GB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Cloud based AV</a:t>
            </a:r>
            <a:r>
              <a:rPr lang="en-GB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…</a:t>
            </a:r>
            <a:endParaRPr lang="en-GB" sz="3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Static AntiVirus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8" b="7046"/>
          <a:stretch/>
        </p:blipFill>
        <p:spPr bwMode="auto">
          <a:xfrm>
            <a:off x="956073" y="139936"/>
            <a:ext cx="5486400" cy="616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1800" y="629797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Source: Corkami project</a:t>
            </a:r>
            <a:br>
              <a:rPr lang="nl-BE" sz="1200" dirty="0" smtClean="0"/>
            </a:b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650833" y="3309809"/>
            <a:ext cx="416720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89800" y="3127543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AddressOfEntryPoint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89800" y="3435320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Sections table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48134" y="3619074"/>
            <a:ext cx="416720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1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4730</TotalTime>
  <Words>889</Words>
  <Application>Microsoft Office PowerPoint</Application>
  <PresentationFormat>On-screen Show (4:3)</PresentationFormat>
  <Paragraphs>473</Paragraphs>
  <Slides>76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Calibri</vt:lpstr>
      <vt:lpstr>Courier New</vt:lpstr>
      <vt:lpstr>Times New Roman</vt:lpstr>
      <vt:lpstr>Wingdings</vt:lpstr>
      <vt:lpstr>Office Theme</vt:lpstr>
      <vt:lpstr>One packer to rule them all</vt:lpstr>
      <vt:lpstr>Agenda</vt:lpstr>
      <vt:lpstr>Who are we</vt:lpstr>
      <vt:lpstr>Packing 101</vt:lpstr>
      <vt:lpstr>PowerPoint Presentation</vt:lpstr>
      <vt:lpstr>PowerPoint Presentation</vt:lpstr>
      <vt:lpstr>PowerPoint Presentation</vt:lpstr>
      <vt:lpstr>Static AntiVirus detection</vt:lpstr>
      <vt:lpstr>PowerPoint Presentation</vt:lpstr>
      <vt:lpstr>PowerPoint Presentation</vt:lpstr>
      <vt:lpstr>PowerPoint Presentation</vt:lpstr>
      <vt:lpstr>PowerPoint Presentation</vt:lpstr>
      <vt:lpstr>Challenge 1: Extensible stub</vt:lpstr>
      <vt:lpstr>PowerPoint Presentation</vt:lpstr>
      <vt:lpstr>PowerPoint Presentation</vt:lpstr>
      <vt:lpstr>Solution</vt:lpstr>
      <vt:lpstr>PowerPoint Presentation</vt:lpstr>
      <vt:lpstr>PowerPoint Presentation</vt:lpstr>
      <vt:lpstr>PowerPoint Presentation</vt:lpstr>
      <vt:lpstr>PowerPoint Presentation</vt:lpstr>
      <vt:lpstr>Challenge 2: Stub injection</vt:lpstr>
      <vt:lpstr>UPX</vt:lpstr>
      <vt:lpstr>PowerPoint Presentation</vt:lpstr>
      <vt:lpstr>Inline</vt:lpstr>
      <vt:lpstr>Inline</vt:lpstr>
      <vt:lpstr>Inline</vt:lpstr>
      <vt:lpstr>NewPE</vt:lpstr>
      <vt:lpstr>NewPE</vt:lpstr>
      <vt:lpstr>NewPE</vt:lpstr>
      <vt:lpstr>Resource</vt:lpstr>
      <vt:lpstr>Resource</vt:lpstr>
      <vt:lpstr>Resource</vt:lpstr>
      <vt:lpstr>PowerPoint Presentation</vt:lpstr>
      <vt:lpstr>PowerPoint Presentation</vt:lpstr>
      <vt:lpstr>PowerPoint Presentation</vt:lpstr>
      <vt:lpstr>Code emulation detection</vt:lpstr>
      <vt:lpstr>Code emulation AntiVirus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Heuristic/Dynamic Antivirus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Verizon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Mesbahi, Alaeddine</dc:creator>
  <cp:lastModifiedBy>Arne Swinnen</cp:lastModifiedBy>
  <cp:revision>81</cp:revision>
  <dcterms:created xsi:type="dcterms:W3CDTF">2014-09-01T09:47:39Z</dcterms:created>
  <dcterms:modified xsi:type="dcterms:W3CDTF">2014-11-16T21:57:22Z</dcterms:modified>
</cp:coreProperties>
</file>